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76" r:id="rId5"/>
    <p:sldId id="301" r:id="rId6"/>
    <p:sldId id="485" r:id="rId7"/>
    <p:sldId id="483" r:id="rId8"/>
    <p:sldId id="303" r:id="rId9"/>
    <p:sldId id="2147479102" r:id="rId10"/>
    <p:sldId id="2147479107" r:id="rId11"/>
    <p:sldId id="2147479108" r:id="rId12"/>
    <p:sldId id="2147479109" r:id="rId13"/>
    <p:sldId id="2147479110" r:id="rId14"/>
    <p:sldId id="339" r:id="rId15"/>
    <p:sldId id="298" r:id="rId16"/>
    <p:sldId id="296" r:id="rId17"/>
    <p:sldId id="2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94660"/>
  </p:normalViewPr>
  <p:slideViewPr>
    <p:cSldViewPr>
      <p:cViewPr varScale="1">
        <p:scale>
          <a:sx n="153" d="100"/>
          <a:sy n="153" d="100"/>
        </p:scale>
        <p:origin x="600" y="312"/>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Pasquariello" userId="f0c0c21f-917b-46c4-92ca-53352d59da81" providerId="ADAL" clId="{7C4A25D2-213B-4936-B9BC-5C6DBB033FAA}"/>
    <pc:docChg chg="delSld">
      <pc:chgData name="Ben Pasquariello" userId="f0c0c21f-917b-46c4-92ca-53352d59da81" providerId="ADAL" clId="{7C4A25D2-213B-4936-B9BC-5C6DBB033FAA}" dt="2025-08-18T20:55:03.218" v="0" actId="47"/>
      <pc:docMkLst>
        <pc:docMk/>
      </pc:docMkLst>
      <pc:sldChg chg="del">
        <pc:chgData name="Ben Pasquariello" userId="f0c0c21f-917b-46c4-92ca-53352d59da81" providerId="ADAL" clId="{7C4A25D2-213B-4936-B9BC-5C6DBB033FAA}" dt="2025-08-18T20:55:03.218" v="0" actId="47"/>
        <pc:sldMkLst>
          <pc:docMk/>
          <pc:sldMk cId="1671221758" sldId="214747911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8/18/2025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8/18/2025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In total, MATLAB is used in over 20 industries, from aerospace and automotive, to biotech, energy production, financial services, medical devices, and railway systems.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What about the companies that use MATLAB? Let’s take a look at some of the key companies that use MATLAB and see if you recognize any.</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32503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Millions of engineers and scientists worldwide use MATLAB and Simulink. In fact, there are over 4 million users of our products in 185 countries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Our software is used at over 100,000 businesses, governments, and universities around the world</a:t>
            </a:r>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kern="1200" dirty="0">
                <a:solidFill>
                  <a:schemeClr val="tx1"/>
                </a:solidFill>
                <a:effectLst/>
                <a:latin typeface="+mn-lt"/>
                <a:ea typeface="+mn-ea"/>
                <a:cs typeface="+mn-cs"/>
              </a:rPr>
              <a:t>And all of the top automotive and aerospace companies use our products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Knowing MATLAB is a game changer when looking for a job as former SVP of Google will tell you.</a:t>
            </a:r>
          </a:p>
          <a:p>
            <a:pPr marL="0" indent="0">
              <a:buFont typeface="Arial" panose="020B0604020202020204" pitchFamily="34" charset="0"/>
              <a:buNone/>
            </a:pPr>
            <a:r>
              <a:rPr lang="en-US" sz="1200" kern="1200" dirty="0">
                <a:solidFill>
                  <a:schemeClr val="tx1"/>
                </a:solidFill>
                <a:effectLst/>
                <a:latin typeface="+mn-lt"/>
                <a:ea typeface="+mn-ea"/>
                <a:cs typeface="+mn-cs"/>
              </a:rPr>
              <a:t>Now that we know what MATLAB is for and where it’s used let’s take a look at how people are using MATLAB to advance the world.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768239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places and ways you can access and host MATLAB. Of course there’s the traditional approach of a local installation, but you can also use MATLAB in the cloud either through the MathWorks provided Cloud Center or by using our reference architectures to build your own custom cloud setup. MATLAB Online provides a different approach where MathWorks hosts MATLAB for you and you can access it just through your browser. We also know many of you are working in other development environments and we want to meet you where you are, so we’ve added official support for using and running MATLAB within VS Code, Domino, Code Ocean, Databricks, and </a:t>
            </a:r>
            <a:r>
              <a:rPr lang="en-US" dirty="0" err="1"/>
              <a:t>Jupyter</a:t>
            </a:r>
            <a:r>
              <a:rPr lang="en-US" dirty="0"/>
              <a:t>.</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
        <p:nvSpPr>
          <p:cNvPr id="5" name="Footer Placeholder 4">
            <a:extLst>
              <a:ext uri="{FF2B5EF4-FFF2-40B4-BE49-F238E27FC236}">
                <a16:creationId xmlns:a16="http://schemas.microsoft.com/office/drawing/2014/main" id="{6FA1ABB5-4A3B-A585-1786-62157F3FF9CD}"/>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52843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The Live Editor provides an environment for interactive, human readable scripts. </a:t>
            </a:r>
          </a:p>
          <a:p>
            <a:r>
              <a:rPr lang="en-US" b="0" i="0" dirty="0"/>
              <a:t>&lt;click&gt; It provides richly formatted text such as tables and equations, and it interleaves code and output to create an executable document.</a:t>
            </a:r>
          </a:p>
          <a:p>
            <a:r>
              <a:rPr lang="en-US" b="0" i="0" dirty="0"/>
              <a:t>&lt;click&gt; You can add interactivity in form of hyperlinks and table of contents, as well as controls such as sliders and drop downs to make modifying the script easier and more intuitive.</a:t>
            </a:r>
          </a:p>
          <a:p>
            <a:r>
              <a:rPr lang="en-US" b="0" i="0" dirty="0"/>
              <a:t>&lt;click&gt; You can share these Live Scripts as static reports, or through GitHub and MATLAB Online as we discussed on an earlier slide.</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
        <p:nvSpPr>
          <p:cNvPr id="5" name="Footer Placeholder 4">
            <a:extLst>
              <a:ext uri="{FF2B5EF4-FFF2-40B4-BE49-F238E27FC236}">
                <a16:creationId xmlns:a16="http://schemas.microsoft.com/office/drawing/2014/main" id="{646B1917-4DA5-5474-EE09-9557A1A0FAA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456702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MATLAB provides many tools to interactively and iterative solve both smaller tasks and larger workflows. Live Tasks embed directly in your live script and provide an easy way iteratively solve a narrow problem, such as this example were we can try out different smoothing algorithms to see what works best with our data.</a:t>
            </a:r>
          </a:p>
          <a:p>
            <a:r>
              <a:rPr lang="en-US" dirty="0"/>
              <a:t>&lt;click&gt; Apps focus on larger workflows, like cleaning data, managing experiments, training machine learning models, and tuning controls systems.</a:t>
            </a:r>
          </a:p>
          <a:p>
            <a:r>
              <a:rPr lang="en-US" dirty="0"/>
              <a:t>&lt;click&gt; Both tasks and apps generate the MATLAB code to replicate your work whenever that makes sense. We have dozens of these tools across data analysis, engineering, and AI. You can also build and share your own custom tasks and apps.</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10460073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example is the Experiment Manager app, which provides tools for setting up and managing computational experiments. The app provides templates for common use cases like parameter sweeps and hyperparameter tuning of machine learning models. We can define the parameters to experiment with, and leverage additional hardware with parallel and batch execution. As we run our experiments, MATLAB keeps track of the results and provides tools for exploring them. This is just one example of over 120 such apps across the platform.</a:t>
            </a:r>
          </a:p>
        </p:txBody>
      </p:sp>
      <p:sp>
        <p:nvSpPr>
          <p:cNvPr id="4" name="Footer Placeholder 3"/>
          <p:cNvSpPr>
            <a:spLocks noGrp="1"/>
          </p:cNvSpPr>
          <p:nvPr>
            <p:ph type="ftr" sz="quarter" idx="4"/>
          </p:nvPr>
        </p:nvSpPr>
        <p:spPr/>
        <p:txBody>
          <a:bodyPr/>
          <a:lstStyle/>
          <a:p>
            <a:endParaRPr lang="en-US"/>
          </a:p>
        </p:txBody>
      </p:sp>
      <p:sp>
        <p:nvSpPr>
          <p:cNvPr id="5" name="Slide Number Placeholder 4"/>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48731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i="0" dirty="0"/>
              <a:t>As you’re doing your analysis, you’ll need a way to manage your data. The first kinds of data most MATLAB users encounter is numeric data. This includes basic numbers, as well as </a:t>
            </a:r>
            <a:r>
              <a:rPr lang="en-US" i="0" dirty="0" err="1"/>
              <a:t>logicals</a:t>
            </a:r>
            <a:r>
              <a:rPr lang="en-US" i="0" dirty="0"/>
              <a:t>, </a:t>
            </a:r>
            <a:r>
              <a:rPr lang="en-US" i="0" dirty="0" err="1"/>
              <a:t>categoricals</a:t>
            </a:r>
            <a:r>
              <a:rPr lang="en-US" i="0" dirty="0"/>
              <a:t>, and time-based data.</a:t>
            </a:r>
          </a:p>
          <a:p>
            <a:r>
              <a:rPr lang="en-US" i="0" baseline="0" dirty="0"/>
              <a:t>&lt;click&gt; There are also several different heterogenous containers for managing different types of data, including structures, cell arrays, dictionaries, and tables.</a:t>
            </a:r>
          </a:p>
          <a:p>
            <a:r>
              <a:rPr lang="en-US" i="0" baseline="0" dirty="0"/>
              <a:t>&lt;click&gt; Engineering applications often have tabular, timestamped data, such as sensor data recorded over time, which is a great fit for the timetable datatype. This is a special type of table which is indexed by time. Timetable events add onto timetables for managing discrete events within time series data. </a:t>
            </a:r>
          </a:p>
          <a:p>
            <a:r>
              <a:rPr lang="en-US" i="0" baseline="0" dirty="0"/>
              <a:t>&lt;click&gt; There are also several ways of handling text data. The string datatype is the best choice for almost all use cases.</a:t>
            </a:r>
          </a:p>
          <a:p>
            <a:r>
              <a:rPr lang="en-US" i="0" baseline="0" dirty="0"/>
              <a:t>&lt;click&gt; Lastly, tall arrays are special extensions of these datatypes to handle big data. They take the other datatypes, like doubles, strings, and tables, and extend them so they can have more rows of data than can fit into memory. Tall arrays allow you to write normal MATLAB code and are overloaded to automatically handle the computations on these out of memory datasets.</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
        <p:nvSpPr>
          <p:cNvPr id="5" name="Footer Placeholder 4">
            <a:extLst>
              <a:ext uri="{FF2B5EF4-FFF2-40B4-BE49-F238E27FC236}">
                <a16:creationId xmlns:a16="http://schemas.microsoft.com/office/drawing/2014/main" id="{EB539643-997E-6A66-DC18-51FD6529689C}"/>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27227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Medical devices</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GB" sz="1200" kern="1200" dirty="0">
                <a:solidFill>
                  <a:schemeClr val="tx1"/>
                </a:solidFill>
                <a:effectLst/>
                <a:latin typeface="+mn-lt"/>
                <a:ea typeface="+mn-ea"/>
                <a:cs typeface="+mn-cs"/>
              </a:rPr>
              <a:t>Embedded systems, Control systems, Mechatronics, Robotics</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US" sz="1200" b="0" i="0" kern="1200" dirty="0">
                <a:solidFill>
                  <a:schemeClr val="tx1"/>
                </a:solidFill>
                <a:effectLst/>
                <a:latin typeface="+mn-lt"/>
                <a:ea typeface="+mn-ea"/>
                <a:cs typeface="+mn-cs"/>
              </a:rPr>
              <a:t>Mathematical modeling, </a:t>
            </a:r>
            <a:r>
              <a:rPr lang="en-GB" sz="1200" kern="1200" dirty="0">
                <a:solidFill>
                  <a:schemeClr val="tx1"/>
                </a:solidFill>
                <a:effectLst/>
                <a:latin typeface="+mn-lt"/>
                <a:ea typeface="+mn-ea"/>
                <a:cs typeface="+mn-cs"/>
              </a:rPr>
              <a:t>Algorithm development, </a:t>
            </a:r>
            <a:r>
              <a:rPr lang="en-US" sz="1200" b="0" i="0" kern="1200" dirty="0">
                <a:solidFill>
                  <a:schemeClr val="tx1"/>
                </a:solidFill>
                <a:effectLst/>
                <a:latin typeface="+mn-lt"/>
                <a:ea typeface="+mn-ea"/>
                <a:cs typeface="+mn-cs"/>
              </a:rPr>
              <a:t>Data analysis, </a:t>
            </a:r>
            <a:r>
              <a:rPr lang="en-GB" sz="1200" kern="1200" dirty="0">
                <a:solidFill>
                  <a:schemeClr val="tx1"/>
                </a:solidFill>
                <a:effectLst/>
                <a:latin typeface="+mn-lt"/>
                <a:ea typeface="+mn-ea"/>
                <a:cs typeface="+mn-cs"/>
              </a:rPr>
              <a:t>System design and simulation, Rapid prototyping</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US" sz="1200" kern="1200" dirty="0">
                <a:solidFill>
                  <a:schemeClr val="tx1"/>
                </a:solidFill>
                <a:effectLst/>
                <a:latin typeface="+mn-lt"/>
                <a:ea typeface="+mn-ea"/>
                <a:cs typeface="+mn-cs"/>
              </a:rPr>
              <a:t>MATLAB, Simulink, </a:t>
            </a:r>
            <a:r>
              <a:rPr lang="en-US" sz="1200" b="0" i="0" kern="1200" dirty="0">
                <a:solidFill>
                  <a:schemeClr val="tx1"/>
                </a:solidFill>
                <a:effectLst/>
                <a:latin typeface="+mn-lt"/>
                <a:ea typeface="+mn-ea"/>
                <a:cs typeface="+mn-cs"/>
              </a:rPr>
              <a:t>Simulink Coder, </a:t>
            </a:r>
            <a:r>
              <a:rPr lang="en-US" sz="1200" kern="1200" dirty="0">
                <a:solidFill>
                  <a:schemeClr val="tx1"/>
                </a:solidFill>
                <a:effectLst/>
                <a:latin typeface="+mn-lt"/>
                <a:ea typeface="+mn-ea"/>
                <a:cs typeface="+mn-cs"/>
              </a:rPr>
              <a:t>Simulink Real-Time, </a:t>
            </a:r>
            <a:r>
              <a:rPr lang="en-US" sz="1200" kern="1200" dirty="0" err="1">
                <a:solidFill>
                  <a:schemeClr val="tx1"/>
                </a:solidFill>
                <a:effectLst/>
                <a:latin typeface="+mn-lt"/>
                <a:ea typeface="+mn-ea"/>
                <a:cs typeface="+mn-cs"/>
              </a:rPr>
              <a:t>Stateflow</a:t>
            </a:r>
            <a:endParaRPr lang="en-US" sz="7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The Netherlands</a:t>
            </a:r>
            <a:endParaRPr lang="en-US" sz="700" kern="1200" dirty="0">
              <a:solidFill>
                <a:schemeClr val="tx1"/>
              </a:solidFill>
              <a:latin typeface="+mn-lt"/>
              <a:ea typeface="+mn-ea"/>
              <a:cs typeface="+mn-cs"/>
            </a:endParaRPr>
          </a:p>
          <a:p>
            <a:endParaRPr lang="en-US" sz="700" b="1" kern="1200" dirty="0">
              <a:solidFill>
                <a:schemeClr val="tx1"/>
              </a:solidFill>
              <a:effectLst/>
              <a:latin typeface="+mn-lt"/>
              <a:ea typeface="+mn-ea"/>
              <a:cs typeface="+mn-cs"/>
            </a:endParaRPr>
          </a:p>
          <a:p>
            <a:r>
              <a:rPr lang="en-US" sz="1200" b="1" dirty="0" err="1"/>
              <a:t>Preceyes</a:t>
            </a:r>
            <a:r>
              <a:rPr lang="en-US" sz="1200" b="1" dirty="0"/>
              <a:t> Accelerates Development of World’s First Eye-Surgery Robot Using Model-Based Design</a:t>
            </a:r>
          </a:p>
          <a:p>
            <a:r>
              <a:rPr lang="en-US" sz="1200" b="0" i="0" kern="1200" dirty="0">
                <a:solidFill>
                  <a:schemeClr val="tx1"/>
                </a:solidFill>
                <a:effectLst/>
                <a:latin typeface="+mn-lt"/>
                <a:ea typeface="+mn-ea"/>
                <a:cs typeface="+mn-cs"/>
              </a:rPr>
              <a:t>Vitreoretinal surgeries, which are performed inside the eye, require a degree of precision and stability that is extremely difficult for the human hand to sustain. A big increase in vitreoretinal diseases, strongly correlated to the aging population, demands the development of new treatments that require even higher levels of precision. A potential new treatment for retinal vein occlusions, for example, would involve inserting a needle into a vein as thin as a human hair and holding it still for about 10 minutes—a task that would be virtually impossible for even the most skilled surgeons.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Surgeons at the John Radcliffe Hospital in Oxford, England, performed the world’s first robot-assisted vitreoretinal surgery in 2016. They used the PRECEYES Surgical System, a robotic assistant that scales the surgeon’s movements and filters hand tremors to enable unprecedented steadiness and precision.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More recently,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started clinical trials at Rotterdam Eye Hospital. They successfully integrated their newly developed distance sensor in the robot and validated the robot-sensor combination. The sensor measures the distance of an instrument from the retina inside the eye. Providing sensor-based safety and guidance, this approach promises to provide significant safety and performance benefits during demanding retinal surgery. Moreover, it will be a valuable source of data for training and evaluation. Engineers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designed and implemented the robot’s control system using Model-Based Design with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Simulink</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Simulink Real-Time™.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a lean startup, it was important for us to achieve a first release quickly without compromising safety, in order to obtain clinical feedback and to build evidence, before designing a final product,” says Maarten Beelen, cofounder and integration manager at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“Simulink and Simulink Real-Time enabled us to rapidly design our controller, verify it, implement it on a real-time system, and test it with users. A traditional software development workflow would probably have extended our timeline considerably.”</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set ambitious objectives for its surgical system. Not only would the enhanced precision make new procedures possible, it would also improve existing procedures, such as the peeling of membranes from the retina and the replacement of the eye’s fluid. In working toward these objectives, the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team had two priorities: to ensure patient safety and to produce a working clinical investigation device as efficiently as possible.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achieve their design objectives within the development schedule and safety constraints,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needed to take advantage of modeling and simulation technology that had been used in other safety-critical applications across multiple industries. Specifically, they needed to model complex control logic and then perform functional verification of their design, first via simulation and then via real-time tests on the actual robot. In addition to real-time control software, the team needed to develop a non-real-time application with an interface running on a PC that physicians could use to configure settings before and during surgical procedures.</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i="1" dirty="0">
                <a:solidFill>
                  <a:schemeClr val="tx2"/>
                </a:solidFill>
              </a:rPr>
              <a:t>MATLAB and Simulink provided a single platform that supported our complete workflow and all the components and protocols we needed for our robotic system. That enabled us to quickly develop a safe, real-time device, ready for clinical investigation</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i="1" dirty="0">
                <a:solidFill>
                  <a:schemeClr val="tx2"/>
                </a:solidFill>
              </a:rPr>
              <a:t>Maarten Beelen, </a:t>
            </a:r>
            <a:r>
              <a:rPr lang="en-US" sz="1200" i="1" dirty="0" err="1">
                <a:solidFill>
                  <a:schemeClr val="tx2"/>
                </a:solidFill>
              </a:rPr>
              <a:t>Preceyes</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used Model-Based Design with MATLAB, Simulink, and Simulink Real-Time to accelerate the development of a real-time control system for its PRECEYES Surgical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constructing a basic model of the robot’s kinematics and dynamics, </a:t>
            </a:r>
            <a:r>
              <a:rPr lang="en-US" sz="1200" b="0" i="0" kern="1200" dirty="0" err="1">
                <a:solidFill>
                  <a:schemeClr val="tx1"/>
                </a:solidFill>
                <a:effectLst/>
                <a:latin typeface="+mn-lt"/>
                <a:ea typeface="+mn-ea"/>
                <a:cs typeface="+mn-cs"/>
              </a:rPr>
              <a:t>Preceyes</a:t>
            </a:r>
            <a:r>
              <a:rPr lang="en-US" sz="1200" b="0" i="0" kern="1200" dirty="0">
                <a:solidFill>
                  <a:schemeClr val="tx1"/>
                </a:solidFill>
                <a:effectLst/>
                <a:latin typeface="+mn-lt"/>
                <a:ea typeface="+mn-ea"/>
                <a:cs typeface="+mn-cs"/>
              </a:rPr>
              <a:t> engineers conducted system identification tests in which they used Simulink Real-Time to produce excitation signals for the robot’s 11 electromotors and then measured the responses across each of its 11 degrees of freedom.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analyzing and fitting the measurement data in MATLAB, they used the results to develop a Simulink plant model that described how the robot moved in response to applied forces.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developed a controller model that processes input from the system’s joystick and approximately 60 sensors—including optical and magnetic encoders—and generates the necessary motor signals to move the tool tip in response to the surgeon’s movements. Within this model, they incorporated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blocks from Simulink Real-Time to interface with nodes on the robot’s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t>
            </a:r>
            <a:r>
              <a:rPr lang="en-US" sz="1200" b="0" i="0" kern="1200" dirty="0" err="1">
                <a:solidFill>
                  <a:schemeClr val="tx1"/>
                </a:solidFill>
                <a:effectLst/>
                <a:latin typeface="+mn-lt"/>
                <a:ea typeface="+mn-ea"/>
                <a:cs typeface="+mn-cs"/>
              </a:rPr>
              <a:t>Stateflow</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 team modeled sequential logic for the system’s various operating modes, which include calibration, initialization, and self-verification.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verifying the basic operation of the controller and control logic through simulation, the engineers generated code from their model using Simulink Coder™ and deployed the compiled code to a real-time target computer running Simulink Real-Time. This computer was connected to the robot’s sensors and motors via the </a:t>
            </a:r>
            <a:r>
              <a:rPr lang="en-US" sz="1200" b="0" i="0" kern="1200" dirty="0" err="1">
                <a:solidFill>
                  <a:schemeClr val="tx1"/>
                </a:solidFill>
                <a:effectLst/>
                <a:latin typeface="+mn-lt"/>
                <a:ea typeface="+mn-ea"/>
                <a:cs typeface="+mn-cs"/>
              </a:rPr>
              <a:t>EtherCAT</a:t>
            </a:r>
            <a:r>
              <a:rPr lang="en-US" sz="1200" b="0" i="0" kern="1200" dirty="0">
                <a:solidFill>
                  <a:schemeClr val="tx1"/>
                </a:solidFill>
                <a:effectLst/>
                <a:latin typeface="+mn-lt"/>
                <a:ea typeface="+mn-ea"/>
                <a:cs typeface="+mn-cs"/>
              </a:rPr>
              <a:t> network.</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refine and enhance the controller, the team made improvements to the model, checked them via simulation, and then tested them on the actual robot using the Simulink Real-Time setup.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engineers used GUIDE, a MATLAB UI development tool, to develop the touch-screen application software that surgeons use to change surgical settings and receive visual and acoustic feedback during surgery.</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safety and efficacy of the PRECEYES Surgical System has been demonstrated in 14 surgical procedures. Additional demonstrations are planned at top surgical sites, including a two-year collaboration with Rotterdam Eye Hospital. The company is also working on CE registration and the next generation for volume production.</a:t>
            </a:r>
          </a:p>
          <a:p>
            <a:pPr fontAlgn="base"/>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Core controller developed by one engineer. </a:t>
            </a:r>
            <a:r>
              <a:rPr lang="en-US" sz="1200" b="0" i="0" kern="1200" dirty="0">
                <a:solidFill>
                  <a:schemeClr val="tx1"/>
                </a:solidFill>
                <a:effectLst/>
                <a:latin typeface="+mn-lt"/>
                <a:ea typeface="+mn-ea"/>
                <a:cs typeface="+mn-cs"/>
              </a:rPr>
              <a:t>“With MATLAB and Simulink, I did not have to program a low-level architecture for the controller by myself. As the sole software engineer developing the first release, that was a huge advantage—in fact, I doubt if a single engineer could have done the work otherwise,” says Beelen. “The software was extensively reviewed by consultants, which was quite easy because of the readability, requirement traceability, and report generation capabilities in Simulink products.</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Patient safety assured. </a:t>
            </a:r>
            <a:r>
              <a:rPr lang="en-US" sz="1200" b="0" i="0" kern="1200" dirty="0">
                <a:solidFill>
                  <a:schemeClr val="tx1"/>
                </a:solidFill>
                <a:effectLst/>
                <a:latin typeface="+mn-lt"/>
                <a:ea typeface="+mn-ea"/>
                <a:cs typeface="+mn-cs"/>
              </a:rPr>
              <a:t>“I always said I would not bring a device to market unless I was fully confident using it on myself or on a loved one,” notes Beelen. “With the safety mechanisms we had implemented in Simulink, I was 100% comfortable that there would be no problems with the software</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Road map to industrialization set. </a:t>
            </a:r>
            <a:r>
              <a:rPr lang="en-US" sz="1200" b="0" i="0" kern="1200" dirty="0">
                <a:solidFill>
                  <a:schemeClr val="tx1"/>
                </a:solidFill>
                <a:effectLst/>
                <a:latin typeface="+mn-lt"/>
                <a:ea typeface="+mn-ea"/>
                <a:cs typeface="+mn-cs"/>
              </a:rPr>
              <a:t>“For the development of the industrialized release of our system, we will save time by generating code from our existing controller model, using Embedded Coder to target an embedded processor,” says Beelen. “We will follow a more formal development and testing workflow, with improved revision control and a larger development team, using model-based testing, verification, and validation capabilities in Simulink</a:t>
            </a:r>
            <a:r>
              <a:rPr lang="en-US" sz="70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r>
              <a:rPr lang="en-US" sz="700" b="0" i="1" kern="1200" dirty="0">
                <a:solidFill>
                  <a:srgbClr val="154F8F"/>
                </a:solidFill>
                <a:latin typeface="+mn-lt"/>
                <a:ea typeface="+mn-ea"/>
                <a:cs typeface="+mn-cs"/>
              </a:rPr>
              <a:t>  </a:t>
            </a:r>
          </a:p>
          <a:p>
            <a:r>
              <a:rPr lang="en-US" sz="1200" b="0" i="1" kern="1200" dirty="0">
                <a:solidFill>
                  <a:schemeClr val="tx1"/>
                </a:solidFill>
                <a:effectLst/>
                <a:latin typeface="+mn-lt"/>
                <a:ea typeface="+mn-ea"/>
                <a:cs typeface="+mn-cs"/>
              </a:rPr>
              <a:t>Learn more about </a:t>
            </a:r>
            <a:r>
              <a:rPr lang="en-US" sz="1200" b="0" i="1" kern="1200" dirty="0" err="1">
                <a:solidFill>
                  <a:schemeClr val="tx1"/>
                </a:solidFill>
                <a:effectLst/>
                <a:latin typeface="+mn-lt"/>
                <a:ea typeface="+mn-ea"/>
                <a:cs typeface="+mn-cs"/>
              </a:rPr>
              <a:t>Preceyes</a:t>
            </a:r>
            <a:r>
              <a:rPr lang="en-US" sz="700" i="1" u="none" kern="1200" dirty="0">
                <a:solidFill>
                  <a:schemeClr val="tx1"/>
                </a:solidFill>
                <a:effectLst/>
                <a:latin typeface="+mn-lt"/>
                <a:ea typeface="+mn-ea"/>
                <a:cs typeface="+mn-cs"/>
              </a:rPr>
              <a:t>: www.preceyes.nl</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3415859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2025</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18"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17"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4.png"/><Relationship Id="rId1" Type="http://schemas.openxmlformats.org/officeDocument/2006/relationships/slideLayout" Target="../slideLayouts/slideLayout3.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pn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hyperlink" Target="https://www.mathworks.com/company/user_stories/bae-systems-controls-develops-autopilot-for-unmanned-aerial-vehicle.html?by=company"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mathworks.com/academia/students/resources.html" TargetMode="External"/><Relationship Id="rId2" Type="http://schemas.openxmlformats.org/officeDocument/2006/relationships/hyperlink" Target="https://github.com/mathworks/awesome-matlab-students" TargetMode="External"/><Relationship Id="rId1" Type="http://schemas.openxmlformats.org/officeDocument/2006/relationships/slideLayout" Target="../slideLayouts/slideLayout2.xml"/><Relationship Id="rId4" Type="http://schemas.openxmlformats.org/officeDocument/2006/relationships/hyperlink" Target="https://www.mathworks.com/academia/students.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image" Target="../media/image20.jpeg"/><Relationship Id="rId3" Type="http://schemas.openxmlformats.org/officeDocument/2006/relationships/image" Target="../media/image10.jpeg"/><Relationship Id="rId7" Type="http://schemas.openxmlformats.org/officeDocument/2006/relationships/image" Target="../media/image14.jpeg"/><Relationship Id="rId12" Type="http://schemas.openxmlformats.org/officeDocument/2006/relationships/image" Target="../media/image19.jpeg"/><Relationship Id="rId17" Type="http://schemas.openxmlformats.org/officeDocument/2006/relationships/image" Target="../media/image24.jpeg"/><Relationship Id="rId2" Type="http://schemas.openxmlformats.org/officeDocument/2006/relationships/notesSlide" Target="../notesSlides/notesSlide1.xml"/><Relationship Id="rId16"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13.jpeg"/><Relationship Id="rId11" Type="http://schemas.openxmlformats.org/officeDocument/2006/relationships/image" Target="../media/image18.jpeg"/><Relationship Id="rId5" Type="http://schemas.openxmlformats.org/officeDocument/2006/relationships/image" Target="../media/image12.jpeg"/><Relationship Id="rId15" Type="http://schemas.openxmlformats.org/officeDocument/2006/relationships/image" Target="../media/image22.jpeg"/><Relationship Id="rId10" Type="http://schemas.openxmlformats.org/officeDocument/2006/relationships/image" Target="../media/image17.jpeg"/><Relationship Id="rId4" Type="http://schemas.openxmlformats.org/officeDocument/2006/relationships/image" Target="../media/image11.jpeg"/><Relationship Id="rId9" Type="http://schemas.openxmlformats.org/officeDocument/2006/relationships/image" Target="../media/image16.jpeg"/><Relationship Id="rId14"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0.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40010" y="3290849"/>
            <a:ext cx="2646690" cy="2646690"/>
          </a:xfrm>
          <a:prstGeom prst="rect">
            <a:avLst/>
          </a:prstGeom>
        </p:spPr>
      </p:pic>
      <p:sp>
        <p:nvSpPr>
          <p:cNvPr id="12" name="Title 1">
            <a:extLst>
              <a:ext uri="{FF2B5EF4-FFF2-40B4-BE49-F238E27FC236}">
                <a16:creationId xmlns:a16="http://schemas.microsoft.com/office/drawing/2014/main" id="{EA0CFA48-C09B-E482-4425-F757C7E0675F}"/>
              </a:ext>
            </a:extLst>
          </p:cNvPr>
          <p:cNvSpPr>
            <a:spLocks noGrp="1"/>
          </p:cNvSpPr>
          <p:nvPr>
            <p:ph type="ctrTitle"/>
          </p:nvPr>
        </p:nvSpPr>
        <p:spPr>
          <a:xfrm>
            <a:off x="914400" y="914400"/>
            <a:ext cx="10363200" cy="2082552"/>
          </a:xfrm>
        </p:spPr>
        <p:txBody>
          <a:bodyPr/>
          <a:lstStyle/>
          <a:p>
            <a:br>
              <a:rPr lang="en-US" sz="4400" dirty="0"/>
            </a:br>
            <a:r>
              <a:rPr lang="en-US" sz="4400" dirty="0">
                <a:latin typeface="Arial"/>
                <a:cs typeface="Arial"/>
              </a:rPr>
              <a:t>MATLAB Onramp</a:t>
            </a:r>
            <a:endParaRPr lang="en-US"/>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8" name="Straight Connector 107">
            <a:extLst>
              <a:ext uri="{FF2B5EF4-FFF2-40B4-BE49-F238E27FC236}">
                <a16:creationId xmlns:a16="http://schemas.microsoft.com/office/drawing/2014/main" id="{DC1E0276-8389-4BBD-8439-B698660F1541}"/>
              </a:ext>
            </a:extLst>
          </p:cNvPr>
          <p:cNvCxnSpPr>
            <a:cxnSpLocks/>
          </p:cNvCxnSpPr>
          <p:nvPr/>
        </p:nvCxnSpPr>
        <p:spPr>
          <a:xfrm flipV="1">
            <a:off x="563880" y="5080000"/>
            <a:ext cx="11282680" cy="5189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EC2EFEC-EBDA-4043-A118-D29B7420DFBA}"/>
              </a:ext>
            </a:extLst>
          </p:cNvPr>
          <p:cNvCxnSpPr>
            <a:cxnSpLocks/>
          </p:cNvCxnSpPr>
          <p:nvPr/>
        </p:nvCxnSpPr>
        <p:spPr>
          <a:xfrm flipV="1">
            <a:off x="563880" y="3305002"/>
            <a:ext cx="11282680" cy="4779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Rectangle: Rounded Corners 106">
            <a:extLst>
              <a:ext uri="{FF2B5EF4-FFF2-40B4-BE49-F238E27FC236}">
                <a16:creationId xmlns:a16="http://schemas.microsoft.com/office/drawing/2014/main" id="{A2B3CDB5-B843-41D2-A1FD-354C20A5038B}"/>
              </a:ext>
            </a:extLst>
          </p:cNvPr>
          <p:cNvSpPr/>
          <p:nvPr/>
        </p:nvSpPr>
        <p:spPr>
          <a:xfrm>
            <a:off x="574163" y="5242560"/>
            <a:ext cx="640080" cy="32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b="1">
                <a:solidFill>
                  <a:schemeClr val="bg1"/>
                </a:solidFill>
                <a:latin typeface="Calibri" panose="020F0502020204030204" pitchFamily="34" charset="0"/>
                <a:cs typeface="Calibri" panose="020F0502020204030204" pitchFamily="34" charset="0"/>
              </a:rPr>
              <a:t>Text</a:t>
            </a:r>
            <a:endParaRPr lang="en-US" sz="1600" b="1">
              <a:solidFill>
                <a:schemeClr val="bg1"/>
              </a:solidFill>
              <a:latin typeface="Calibri" panose="020F0502020204030204" pitchFamily="34" charset="0"/>
              <a:cs typeface="Calibri" panose="020F0502020204030204" pitchFamily="34" charset="0"/>
            </a:endParaRPr>
          </a:p>
        </p:txBody>
      </p:sp>
      <p:sp>
        <p:nvSpPr>
          <p:cNvPr id="3" name="Title 2"/>
          <p:cNvSpPr>
            <a:spLocks noGrp="1"/>
          </p:cNvSpPr>
          <p:nvPr>
            <p:ph type="title"/>
          </p:nvPr>
        </p:nvSpPr>
        <p:spPr/>
        <p:txBody>
          <a:bodyPr/>
          <a:lstStyle/>
          <a:p>
            <a:r>
              <a:rPr lang="en-US" dirty="0"/>
              <a:t>Use data types to express data more naturally</a:t>
            </a:r>
          </a:p>
        </p:txBody>
      </p:sp>
      <p:grpSp>
        <p:nvGrpSpPr>
          <p:cNvPr id="64" name="Group 63">
            <a:extLst>
              <a:ext uri="{FF2B5EF4-FFF2-40B4-BE49-F238E27FC236}">
                <a16:creationId xmlns:a16="http://schemas.microsoft.com/office/drawing/2014/main" id="{6BDA868D-6418-4FAC-9FDB-9744B37B84EB}"/>
              </a:ext>
            </a:extLst>
          </p:cNvPr>
          <p:cNvGrpSpPr/>
          <p:nvPr/>
        </p:nvGrpSpPr>
        <p:grpSpPr>
          <a:xfrm>
            <a:off x="1502949" y="1853880"/>
            <a:ext cx="838200" cy="970106"/>
            <a:chOff x="1447800" y="1929739"/>
            <a:chExt cx="838200" cy="970106"/>
          </a:xfrm>
        </p:grpSpPr>
        <p:sp>
          <p:nvSpPr>
            <p:cNvPr id="44" name="Text Box 33"/>
            <p:cNvSpPr txBox="1">
              <a:spLocks noChangeArrowheads="1"/>
            </p:cNvSpPr>
            <p:nvPr/>
          </p:nvSpPr>
          <p:spPr bwMode="auto">
            <a:xfrm>
              <a:off x="1447800" y="2653489"/>
              <a:ext cx="838200"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logical</a:t>
              </a:r>
            </a:p>
          </p:txBody>
        </p:sp>
        <p:pic>
          <p:nvPicPr>
            <p:cNvPr id="45" name="Picture 119"/>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560513" y="1929739"/>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19">
            <a:extLst>
              <a:ext uri="{FF2B5EF4-FFF2-40B4-BE49-F238E27FC236}">
                <a16:creationId xmlns:a16="http://schemas.microsoft.com/office/drawing/2014/main" id="{CEFDE2EC-45C4-4ABD-ACB2-4450CB78FEBA}"/>
              </a:ext>
            </a:extLst>
          </p:cNvPr>
          <p:cNvGrpSpPr/>
          <p:nvPr/>
        </p:nvGrpSpPr>
        <p:grpSpPr>
          <a:xfrm>
            <a:off x="1615662" y="4038600"/>
            <a:ext cx="612775" cy="965753"/>
            <a:chOff x="1597025" y="3911047"/>
            <a:chExt cx="612775" cy="965753"/>
          </a:xfrm>
        </p:grpSpPr>
        <p:sp>
          <p:nvSpPr>
            <p:cNvPr id="50" name="Text Box 36"/>
            <p:cNvSpPr txBox="1">
              <a:spLocks noChangeArrowheads="1"/>
            </p:cNvSpPr>
            <p:nvPr/>
          </p:nvSpPr>
          <p:spPr bwMode="auto">
            <a:xfrm>
              <a:off x="1651442" y="4630444"/>
              <a:ext cx="503941"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7" tIns="45789" rIns="91577" bIns="0">
              <a:spAutoFit/>
            </a:bodyPr>
            <a:lstStyle>
              <a:defPPr>
                <a:defRPr lang="en-US"/>
              </a:defPPr>
              <a:lvl1pPr algn="ctr" defTabSz="915988">
                <a:lnSpc>
                  <a:spcPct val="67000"/>
                </a:lnSpc>
                <a:spcBef>
                  <a:spcPct val="50000"/>
                </a:spcBef>
                <a:spcAft>
                  <a:spcPct val="10000"/>
                </a:spcAft>
                <a:buClrTx/>
                <a:buSzPct val="130000"/>
                <a:buFont typeface="Arial" panose="020B0604020202020204" pitchFamily="34" charset="0"/>
                <a:buNone/>
                <a:defRPr>
                  <a:latin typeface="Calibri" panose="020F0502020204030204" pitchFamily="34" charset="0"/>
                  <a:cs typeface="Calibri" panose="020F0502020204030204" pitchFamily="34" charset="0"/>
                </a:defRPr>
              </a:lvl1pPr>
              <a:lvl2pPr marL="742950" indent="-285750" defTabSz="915988">
                <a:spcBef>
                  <a:spcPct val="20000"/>
                </a:spcBef>
                <a:buClr>
                  <a:schemeClr val="tx2"/>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9pPr>
            </a:lstStyle>
            <a:p>
              <a:r>
                <a:rPr lang="en-US" altLang="en-US" b="1"/>
                <a:t>cell</a:t>
              </a:r>
            </a:p>
          </p:txBody>
        </p:sp>
        <p:pic>
          <p:nvPicPr>
            <p:cNvPr id="51" name="Picture 11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597025" y="3911047"/>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Group 16">
            <a:extLst>
              <a:ext uri="{FF2B5EF4-FFF2-40B4-BE49-F238E27FC236}">
                <a16:creationId xmlns:a16="http://schemas.microsoft.com/office/drawing/2014/main" id="{96E9B02D-4FD2-4557-8759-A44F4A5932AD}"/>
              </a:ext>
            </a:extLst>
          </p:cNvPr>
          <p:cNvGrpSpPr/>
          <p:nvPr/>
        </p:nvGrpSpPr>
        <p:grpSpPr>
          <a:xfrm>
            <a:off x="394350" y="4038600"/>
            <a:ext cx="1053450" cy="965753"/>
            <a:chOff x="348162" y="3911047"/>
            <a:chExt cx="1053450" cy="965753"/>
          </a:xfrm>
        </p:grpSpPr>
        <p:sp>
          <p:nvSpPr>
            <p:cNvPr id="56" name="Text Box 37"/>
            <p:cNvSpPr txBox="1">
              <a:spLocks noChangeArrowheads="1"/>
            </p:cNvSpPr>
            <p:nvPr/>
          </p:nvSpPr>
          <p:spPr bwMode="auto">
            <a:xfrm>
              <a:off x="348162" y="4630444"/>
              <a:ext cx="1053450"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7" tIns="45789" rIns="91577" bIns="0">
              <a:spAutoFit/>
            </a:bodyPr>
            <a:lstStyle>
              <a:defPPr>
                <a:defRPr lang="en-US"/>
              </a:defPPr>
              <a:lvl1pPr algn="ctr" defTabSz="915988">
                <a:lnSpc>
                  <a:spcPct val="67000"/>
                </a:lnSpc>
                <a:spcBef>
                  <a:spcPct val="50000"/>
                </a:spcBef>
                <a:spcAft>
                  <a:spcPct val="10000"/>
                </a:spcAft>
                <a:buClrTx/>
                <a:buSzPct val="130000"/>
                <a:buFont typeface="Arial" panose="020B0604020202020204" pitchFamily="34" charset="0"/>
                <a:buNone/>
                <a:defRPr>
                  <a:latin typeface="Calibri" panose="020F0502020204030204" pitchFamily="34" charset="0"/>
                  <a:cs typeface="Calibri" panose="020F0502020204030204" pitchFamily="34" charset="0"/>
                </a:defRPr>
              </a:lvl1pPr>
              <a:lvl2pPr marL="742950" indent="-285750" defTabSz="915988">
                <a:spcBef>
                  <a:spcPct val="20000"/>
                </a:spcBef>
                <a:buClr>
                  <a:schemeClr val="tx2"/>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9pPr>
            </a:lstStyle>
            <a:p>
              <a:r>
                <a:rPr lang="en-US" altLang="en-US" b="1"/>
                <a:t>structure</a:t>
              </a:r>
            </a:p>
          </p:txBody>
        </p:sp>
        <p:pic>
          <p:nvPicPr>
            <p:cNvPr id="57" name="Picture 121"/>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568500" y="3911047"/>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6" name="Group 15">
            <a:extLst>
              <a:ext uri="{FF2B5EF4-FFF2-40B4-BE49-F238E27FC236}">
                <a16:creationId xmlns:a16="http://schemas.microsoft.com/office/drawing/2014/main" id="{578D6E25-0958-4BB6-98C0-61BC7792084F}"/>
              </a:ext>
            </a:extLst>
          </p:cNvPr>
          <p:cNvGrpSpPr/>
          <p:nvPr/>
        </p:nvGrpSpPr>
        <p:grpSpPr>
          <a:xfrm>
            <a:off x="428650" y="1853880"/>
            <a:ext cx="984850" cy="1402134"/>
            <a:chOff x="462950" y="1929816"/>
            <a:chExt cx="984850" cy="1402134"/>
          </a:xfrm>
        </p:grpSpPr>
        <p:pic>
          <p:nvPicPr>
            <p:cNvPr id="19" name="Picture 11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648988" y="1929816"/>
              <a:ext cx="612775" cy="61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Text Box 33"/>
            <p:cNvSpPr txBox="1">
              <a:spLocks noChangeArrowheads="1"/>
            </p:cNvSpPr>
            <p:nvPr/>
          </p:nvSpPr>
          <p:spPr bwMode="auto">
            <a:xfrm>
              <a:off x="462950" y="2653489"/>
              <a:ext cx="984850" cy="67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577" tIns="45789" rIns="91577" bIns="0">
              <a:spAutoFit/>
            </a:bodyPr>
            <a:lstStyle>
              <a:defPPr>
                <a:defRPr lang="en-US"/>
              </a:defPPr>
              <a:lvl1pPr algn="ctr" defTabSz="915988">
                <a:lnSpc>
                  <a:spcPct val="75000"/>
                </a:lnSpc>
                <a:spcBef>
                  <a:spcPct val="0"/>
                </a:spcBef>
                <a:buClrTx/>
                <a:buSzPct val="130000"/>
                <a:buFont typeface="Arial" panose="020B0604020202020204" pitchFamily="34" charset="0"/>
                <a:buNone/>
                <a:defRPr>
                  <a:latin typeface="Calibri" panose="020F0502020204030204" pitchFamily="34" charset="0"/>
                  <a:cs typeface="Calibri" panose="020F0502020204030204" pitchFamily="34" charset="0"/>
                </a:defRPr>
              </a:lvl1pPr>
              <a:lvl2pPr marL="742950" indent="-285750" defTabSz="915988">
                <a:spcBef>
                  <a:spcPct val="20000"/>
                </a:spcBef>
                <a:buClr>
                  <a:schemeClr val="tx2"/>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9pPr>
            </a:lstStyle>
            <a:p>
              <a:r>
                <a:rPr lang="en-US" altLang="en-US" b="1"/>
                <a:t>double, single, …</a:t>
              </a:r>
            </a:p>
          </p:txBody>
        </p:sp>
      </p:grpSp>
      <p:grpSp>
        <p:nvGrpSpPr>
          <p:cNvPr id="22" name="Group 21">
            <a:extLst>
              <a:ext uri="{FF2B5EF4-FFF2-40B4-BE49-F238E27FC236}">
                <a16:creationId xmlns:a16="http://schemas.microsoft.com/office/drawing/2014/main" id="{DE3AA108-C51F-433E-984C-49093A1B2A69}"/>
              </a:ext>
            </a:extLst>
          </p:cNvPr>
          <p:cNvGrpSpPr/>
          <p:nvPr/>
        </p:nvGrpSpPr>
        <p:grpSpPr>
          <a:xfrm>
            <a:off x="1354695" y="5755929"/>
            <a:ext cx="1100899" cy="950675"/>
            <a:chOff x="1362668" y="5632916"/>
            <a:chExt cx="1100899" cy="950675"/>
          </a:xfrm>
        </p:grpSpPr>
        <p:sp>
          <p:nvSpPr>
            <p:cNvPr id="72" name="Text Box 36"/>
            <p:cNvSpPr txBox="1">
              <a:spLocks noChangeArrowheads="1"/>
            </p:cNvSpPr>
            <p:nvPr/>
          </p:nvSpPr>
          <p:spPr bwMode="auto">
            <a:xfrm>
              <a:off x="1362668" y="6337235"/>
              <a:ext cx="1100899"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cell string</a:t>
              </a:r>
            </a:p>
          </p:txBody>
        </p:sp>
        <p:pic>
          <p:nvPicPr>
            <p:cNvPr id="73" name="Picture 11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1606731" y="5632916"/>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90"/>
            <p:cNvPicPr>
              <a:picLocks noChangeAspect="1"/>
            </p:cNvPicPr>
            <p:nvPr/>
          </p:nvPicPr>
          <p:blipFill rotWithShape="1">
            <a:blip r:embed="rId7" cstate="print">
              <a:extLst>
                <a:ext uri="{28A0092B-C50C-407E-A947-70E740481C1C}">
                  <a14:useLocalDpi xmlns:a14="http://schemas.microsoft.com/office/drawing/2010/main"/>
                </a:ext>
              </a:extLst>
            </a:blip>
            <a:srcRect l="11556" t="36011" r="13671" b="21884"/>
            <a:stretch/>
          </p:blipFill>
          <p:spPr bwMode="auto">
            <a:xfrm>
              <a:off x="1767488" y="5842872"/>
              <a:ext cx="275389" cy="155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116"/>
            <p:cNvPicPr>
              <a:picLocks noChangeAspect="1"/>
            </p:cNvPicPr>
            <p:nvPr/>
          </p:nvPicPr>
          <p:blipFill rotWithShape="1">
            <a:blip r:embed="rId4">
              <a:extLst>
                <a:ext uri="{28A0092B-C50C-407E-A947-70E740481C1C}">
                  <a14:useLocalDpi xmlns:a14="http://schemas.microsoft.com/office/drawing/2010/main"/>
                </a:ext>
              </a:extLst>
            </a:blip>
            <a:srcRect l="47372" r="20340"/>
            <a:stretch/>
          </p:blipFill>
          <p:spPr bwMode="auto">
            <a:xfrm>
              <a:off x="1962706" y="5632916"/>
              <a:ext cx="197854"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116"/>
            <p:cNvPicPr>
              <a:picLocks noChangeAspect="1"/>
            </p:cNvPicPr>
            <p:nvPr/>
          </p:nvPicPr>
          <p:blipFill rotWithShape="1">
            <a:blip r:embed="rId4">
              <a:extLst>
                <a:ext uri="{28A0092B-C50C-407E-A947-70E740481C1C}">
                  <a14:useLocalDpi xmlns:a14="http://schemas.microsoft.com/office/drawing/2010/main"/>
                </a:ext>
              </a:extLst>
            </a:blip>
            <a:srcRect l="47372" r="20340"/>
            <a:stretch/>
          </p:blipFill>
          <p:spPr bwMode="auto">
            <a:xfrm flipH="1">
              <a:off x="1649804" y="5632916"/>
              <a:ext cx="197854"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 name="TextBox 74"/>
            <p:cNvSpPr txBox="1"/>
            <p:nvPr/>
          </p:nvSpPr>
          <p:spPr>
            <a:xfrm>
              <a:off x="1650752" y="5673924"/>
              <a:ext cx="524730" cy="530758"/>
            </a:xfrm>
            <a:prstGeom prst="rect">
              <a:avLst/>
            </a:prstGeom>
            <a:gradFill flip="none" rotWithShape="1">
              <a:gsLst>
                <a:gs pos="0">
                  <a:srgbClr val="FFFFFF"/>
                </a:gs>
                <a:gs pos="100000">
                  <a:srgbClr val="F0DA89"/>
                </a:gs>
              </a:gsLst>
              <a:lin ang="2700000" scaled="1"/>
              <a:tileRect/>
            </a:gradFill>
          </p:spPr>
          <p:txBody>
            <a:bodyPr wrap="none" lIns="0" tIns="0" rIns="0" bIns="0" rtlCol="0" anchor="ctr">
              <a:noAutofit/>
            </a:bodyPr>
            <a:lstStyle>
              <a:defPPr>
                <a:defRPr lang="en-US"/>
              </a:defPPr>
              <a:lvl1pPr algn="ctr">
                <a:defRPr sz="2800">
                  <a:solidFill>
                    <a:srgbClr val="596685"/>
                  </a:solidFill>
                  <a:latin typeface="Arial" pitchFamily="34" charset="0"/>
                  <a:cs typeface="Arial" pitchFamily="34" charset="0"/>
                </a:defRPr>
              </a:lvl1pPr>
            </a:lstStyle>
            <a:p>
              <a:r>
                <a:rPr lang="en-US" sz="2000"/>
                <a:t>{</a:t>
              </a:r>
              <a:r>
                <a:rPr lang="en-US" sz="2000" err="1"/>
                <a:t>c|h</a:t>
              </a:r>
              <a:r>
                <a:rPr lang="en-US" sz="2000"/>
                <a:t>}</a:t>
              </a:r>
            </a:p>
          </p:txBody>
        </p:sp>
      </p:grpSp>
      <p:sp>
        <p:nvSpPr>
          <p:cNvPr id="5" name="Rectangle: Rounded Corners 4">
            <a:extLst>
              <a:ext uri="{FF2B5EF4-FFF2-40B4-BE49-F238E27FC236}">
                <a16:creationId xmlns:a16="http://schemas.microsoft.com/office/drawing/2014/main" id="{4831E0DF-417C-4141-AD32-719B9C367B24}"/>
              </a:ext>
            </a:extLst>
          </p:cNvPr>
          <p:cNvSpPr/>
          <p:nvPr/>
        </p:nvSpPr>
        <p:spPr>
          <a:xfrm>
            <a:off x="574163" y="1432560"/>
            <a:ext cx="1005840" cy="32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Calibri" panose="020F0502020204030204" pitchFamily="34" charset="0"/>
                <a:cs typeface="Calibri" panose="020F0502020204030204" pitchFamily="34" charset="0"/>
              </a:rPr>
              <a:t>Numeric</a:t>
            </a:r>
          </a:p>
        </p:txBody>
      </p:sp>
      <p:sp>
        <p:nvSpPr>
          <p:cNvPr id="106" name="Rectangle: Rounded Corners 105">
            <a:extLst>
              <a:ext uri="{FF2B5EF4-FFF2-40B4-BE49-F238E27FC236}">
                <a16:creationId xmlns:a16="http://schemas.microsoft.com/office/drawing/2014/main" id="{39E05101-8333-4E07-A624-07A54528DF0A}"/>
              </a:ext>
            </a:extLst>
          </p:cNvPr>
          <p:cNvSpPr/>
          <p:nvPr/>
        </p:nvSpPr>
        <p:spPr>
          <a:xfrm>
            <a:off x="574163" y="3534358"/>
            <a:ext cx="1554480" cy="32004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en-US" sz="1600" b="1">
                <a:solidFill>
                  <a:schemeClr val="bg1"/>
                </a:solidFill>
                <a:latin typeface="Calibri" panose="020F0502020204030204" pitchFamily="34" charset="0"/>
                <a:cs typeface="Calibri" panose="020F0502020204030204" pitchFamily="34" charset="0"/>
              </a:rPr>
              <a:t>Heterogeneous</a:t>
            </a:r>
            <a:endParaRPr lang="en-US" sz="1600" b="1">
              <a:solidFill>
                <a:schemeClr val="bg1"/>
              </a:solidFill>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6BD69C43-B35F-9E27-FB49-3B108914CA00}"/>
              </a:ext>
            </a:extLst>
          </p:cNvPr>
          <p:cNvGrpSpPr/>
          <p:nvPr/>
        </p:nvGrpSpPr>
        <p:grpSpPr>
          <a:xfrm>
            <a:off x="2388990" y="1858333"/>
            <a:ext cx="1217021" cy="986712"/>
            <a:chOff x="2388990" y="1858333"/>
            <a:chExt cx="1217021" cy="986712"/>
          </a:xfrm>
        </p:grpSpPr>
        <p:pic>
          <p:nvPicPr>
            <p:cNvPr id="47" name="Picture 114"/>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2691113" y="1858333"/>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 Box 38"/>
            <p:cNvSpPr txBox="1">
              <a:spLocks noChangeArrowheads="1"/>
            </p:cNvSpPr>
            <p:nvPr/>
          </p:nvSpPr>
          <p:spPr bwMode="auto">
            <a:xfrm>
              <a:off x="2388990" y="2582083"/>
              <a:ext cx="1217021" cy="26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75000"/>
                </a:lnSpc>
                <a:spcBef>
                  <a:spcPct val="0"/>
                </a:spcBef>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categorical</a:t>
              </a:r>
            </a:p>
          </p:txBody>
        </p:sp>
      </p:grpSp>
      <p:grpSp>
        <p:nvGrpSpPr>
          <p:cNvPr id="4" name="Group 3">
            <a:extLst>
              <a:ext uri="{FF2B5EF4-FFF2-40B4-BE49-F238E27FC236}">
                <a16:creationId xmlns:a16="http://schemas.microsoft.com/office/drawing/2014/main" id="{44EC0551-8334-7EA8-80D0-A285AD119963}"/>
              </a:ext>
            </a:extLst>
          </p:cNvPr>
          <p:cNvGrpSpPr/>
          <p:nvPr/>
        </p:nvGrpSpPr>
        <p:grpSpPr>
          <a:xfrm>
            <a:off x="4583322" y="4101795"/>
            <a:ext cx="671615" cy="965753"/>
            <a:chOff x="2661693" y="4038600"/>
            <a:chExt cx="671615" cy="965753"/>
          </a:xfrm>
        </p:grpSpPr>
        <p:sp>
          <p:nvSpPr>
            <p:cNvPr id="59" name="Text Box 37"/>
            <p:cNvSpPr txBox="1">
              <a:spLocks noChangeArrowheads="1"/>
            </p:cNvSpPr>
            <p:nvPr/>
          </p:nvSpPr>
          <p:spPr bwMode="auto">
            <a:xfrm>
              <a:off x="2661693" y="4757997"/>
              <a:ext cx="671615"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7" tIns="45789" rIns="91577" bIns="0">
              <a:spAutoFit/>
            </a:bodyPr>
            <a:lstStyle>
              <a:defPPr>
                <a:defRPr lang="en-US"/>
              </a:defPPr>
              <a:lvl1pPr algn="ctr" defTabSz="915988">
                <a:lnSpc>
                  <a:spcPct val="67000"/>
                </a:lnSpc>
                <a:spcBef>
                  <a:spcPct val="50000"/>
                </a:spcBef>
                <a:spcAft>
                  <a:spcPct val="10000"/>
                </a:spcAft>
                <a:buClrTx/>
                <a:buSzPct val="130000"/>
                <a:buFont typeface="Arial" panose="020B0604020202020204" pitchFamily="34" charset="0"/>
                <a:buNone/>
                <a:defRPr>
                  <a:latin typeface="Calibri" panose="020F0502020204030204" pitchFamily="34" charset="0"/>
                  <a:cs typeface="Calibri" panose="020F0502020204030204" pitchFamily="34" charset="0"/>
                </a:defRPr>
              </a:lvl1pPr>
              <a:lvl2pPr marL="742950" indent="-285750" defTabSz="915988">
                <a:spcBef>
                  <a:spcPct val="20000"/>
                </a:spcBef>
                <a:buClr>
                  <a:schemeClr val="tx2"/>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9pPr>
            </a:lstStyle>
            <a:p>
              <a:r>
                <a:rPr lang="en-US" altLang="en-US" b="1"/>
                <a:t>table</a:t>
              </a:r>
            </a:p>
          </p:txBody>
        </p:sp>
        <p:pic>
          <p:nvPicPr>
            <p:cNvPr id="60" name="Picture 123"/>
            <p:cNvPicPr>
              <a:picLocks noChangeAspect="1"/>
            </p:cNvPicPr>
            <p:nvPr/>
          </p:nvPicPr>
          <p:blipFill>
            <a:blip r:embed="rId9">
              <a:extLst>
                <a:ext uri="{28A0092B-C50C-407E-A947-70E740481C1C}">
                  <a14:useLocalDpi xmlns:a14="http://schemas.microsoft.com/office/drawing/2010/main"/>
                </a:ext>
              </a:extLst>
            </a:blip>
            <a:srcRect/>
            <a:stretch>
              <a:fillRect/>
            </a:stretch>
          </p:blipFill>
          <p:spPr bwMode="auto">
            <a:xfrm>
              <a:off x="2691113" y="4038600"/>
              <a:ext cx="612775"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 name="Group 1">
            <a:extLst>
              <a:ext uri="{FF2B5EF4-FFF2-40B4-BE49-F238E27FC236}">
                <a16:creationId xmlns:a16="http://schemas.microsoft.com/office/drawing/2014/main" id="{E3FAE2F7-A53A-496E-873A-8FC57396DF69}"/>
              </a:ext>
            </a:extLst>
          </p:cNvPr>
          <p:cNvGrpSpPr/>
          <p:nvPr/>
        </p:nvGrpSpPr>
        <p:grpSpPr>
          <a:xfrm>
            <a:off x="3906437" y="1494972"/>
            <a:ext cx="2110684" cy="1862536"/>
            <a:chOff x="5356916" y="1383217"/>
            <a:chExt cx="2110684" cy="1862536"/>
          </a:xfrm>
        </p:grpSpPr>
        <p:grpSp>
          <p:nvGrpSpPr>
            <p:cNvPr id="28" name="Group 27">
              <a:extLst>
                <a:ext uri="{FF2B5EF4-FFF2-40B4-BE49-F238E27FC236}">
                  <a16:creationId xmlns:a16="http://schemas.microsoft.com/office/drawing/2014/main" id="{38D9B447-ED4E-46F9-971D-B92A66CA5F52}"/>
                </a:ext>
              </a:extLst>
            </p:cNvPr>
            <p:cNvGrpSpPr/>
            <p:nvPr/>
          </p:nvGrpSpPr>
          <p:grpSpPr>
            <a:xfrm>
              <a:off x="5356916" y="1390131"/>
              <a:ext cx="1050437" cy="887345"/>
              <a:chOff x="4429283" y="1390131"/>
              <a:chExt cx="1050437" cy="887345"/>
            </a:xfrm>
          </p:grpSpPr>
          <p:pic>
            <p:nvPicPr>
              <p:cNvPr id="41" name="Picture 17"/>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4648166" y="1390131"/>
                <a:ext cx="612670" cy="612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35"/>
              <p:cNvSpPr txBox="1">
                <a:spLocks noChangeArrowheads="1"/>
              </p:cNvSpPr>
              <p:nvPr/>
            </p:nvSpPr>
            <p:spPr bwMode="auto">
              <a:xfrm>
                <a:off x="4429283" y="2031120"/>
                <a:ext cx="1050437"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err="1">
                    <a:latin typeface="Calibri" panose="020F0502020204030204" pitchFamily="34" charset="0"/>
                    <a:cs typeface="Calibri" panose="020F0502020204030204" pitchFamily="34" charset="0"/>
                  </a:rPr>
                  <a:t>datetime</a:t>
                </a:r>
                <a:endParaRPr lang="en-US" altLang="en-US" sz="1800" b="1">
                  <a:latin typeface="Calibri" panose="020F0502020204030204" pitchFamily="34" charset="0"/>
                  <a:cs typeface="Calibri" panose="020F0502020204030204" pitchFamily="34" charset="0"/>
                </a:endParaRPr>
              </a:p>
            </p:txBody>
          </p:sp>
        </p:grpSp>
        <p:grpSp>
          <p:nvGrpSpPr>
            <p:cNvPr id="29" name="Group 28">
              <a:extLst>
                <a:ext uri="{FF2B5EF4-FFF2-40B4-BE49-F238E27FC236}">
                  <a16:creationId xmlns:a16="http://schemas.microsoft.com/office/drawing/2014/main" id="{6234987E-3AE2-488D-8ACE-B66364FD63BA}"/>
                </a:ext>
              </a:extLst>
            </p:cNvPr>
            <p:cNvGrpSpPr/>
            <p:nvPr/>
          </p:nvGrpSpPr>
          <p:grpSpPr>
            <a:xfrm>
              <a:off x="6464292" y="1383217"/>
              <a:ext cx="1003308" cy="910967"/>
              <a:chOff x="5536659" y="1383217"/>
              <a:chExt cx="1003308" cy="910967"/>
            </a:xfrm>
          </p:grpSpPr>
          <p:pic>
            <p:nvPicPr>
              <p:cNvPr id="39" name="Picture 18"/>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5731978" y="1383217"/>
                <a:ext cx="612670" cy="62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 Box 35"/>
              <p:cNvSpPr txBox="1">
                <a:spLocks noChangeArrowheads="1"/>
              </p:cNvSpPr>
              <p:nvPr/>
            </p:nvSpPr>
            <p:spPr bwMode="auto">
              <a:xfrm>
                <a:off x="5536659" y="2047828"/>
                <a:ext cx="1003308"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duration</a:t>
                </a:r>
              </a:p>
            </p:txBody>
          </p:sp>
        </p:grpSp>
        <p:grpSp>
          <p:nvGrpSpPr>
            <p:cNvPr id="30" name="Group 29">
              <a:extLst>
                <a:ext uri="{FF2B5EF4-FFF2-40B4-BE49-F238E27FC236}">
                  <a16:creationId xmlns:a16="http://schemas.microsoft.com/office/drawing/2014/main" id="{ADD30BA6-6C52-4246-8686-F9D6B85655D9}"/>
                </a:ext>
              </a:extLst>
            </p:cNvPr>
            <p:cNvGrpSpPr/>
            <p:nvPr/>
          </p:nvGrpSpPr>
          <p:grpSpPr>
            <a:xfrm>
              <a:off x="5409950" y="2339223"/>
              <a:ext cx="1848348" cy="906530"/>
              <a:chOff x="4482317" y="2339223"/>
              <a:chExt cx="1848348" cy="906530"/>
            </a:xfrm>
          </p:grpSpPr>
          <p:pic>
            <p:nvPicPr>
              <p:cNvPr id="37" name="Picture 19"/>
              <p:cNvPicPr>
                <a:picLocks noChangeAspect="1"/>
              </p:cNvPicPr>
              <p:nvPr/>
            </p:nvPicPr>
            <p:blipFill>
              <a:blip r:embed="rId12">
                <a:extLst>
                  <a:ext uri="{28A0092B-C50C-407E-A947-70E740481C1C}">
                    <a14:useLocalDpi xmlns:a14="http://schemas.microsoft.com/office/drawing/2010/main"/>
                  </a:ext>
                </a:extLst>
              </a:blip>
              <a:srcRect/>
              <a:stretch>
                <a:fillRect/>
              </a:stretch>
            </p:blipFill>
            <p:spPr bwMode="auto">
              <a:xfrm>
                <a:off x="5100156" y="2339223"/>
                <a:ext cx="612670" cy="612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ext Box 35"/>
              <p:cNvSpPr txBox="1">
                <a:spLocks noChangeArrowheads="1"/>
              </p:cNvSpPr>
              <p:nvPr/>
            </p:nvSpPr>
            <p:spPr bwMode="auto">
              <a:xfrm>
                <a:off x="4482317" y="2999397"/>
                <a:ext cx="1848348"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err="1">
                    <a:latin typeface="Calibri" panose="020F0502020204030204" pitchFamily="34" charset="0"/>
                    <a:cs typeface="Calibri" panose="020F0502020204030204" pitchFamily="34" charset="0"/>
                  </a:rPr>
                  <a:t>calendarDuration</a:t>
                </a:r>
                <a:endParaRPr lang="en-US" altLang="en-US" sz="1800" b="1">
                  <a:latin typeface="Calibri" panose="020F0502020204030204" pitchFamily="34" charset="0"/>
                  <a:cs typeface="Calibri" panose="020F0502020204030204" pitchFamily="34" charset="0"/>
                </a:endParaRPr>
              </a:p>
            </p:txBody>
          </p:sp>
        </p:grpSp>
      </p:grpSp>
      <p:grpSp>
        <p:nvGrpSpPr>
          <p:cNvPr id="6" name="Group 5">
            <a:extLst>
              <a:ext uri="{FF2B5EF4-FFF2-40B4-BE49-F238E27FC236}">
                <a16:creationId xmlns:a16="http://schemas.microsoft.com/office/drawing/2014/main" id="{AA323F37-78F6-4CE9-AC8E-044743EE8197}"/>
              </a:ext>
            </a:extLst>
          </p:cNvPr>
          <p:cNvGrpSpPr/>
          <p:nvPr/>
        </p:nvGrpSpPr>
        <p:grpSpPr>
          <a:xfrm>
            <a:off x="6373400" y="2819400"/>
            <a:ext cx="1109235" cy="1070656"/>
            <a:chOff x="7845880" y="3229810"/>
            <a:chExt cx="1109235" cy="1070656"/>
          </a:xfrm>
        </p:grpSpPr>
        <p:sp>
          <p:nvSpPr>
            <p:cNvPr id="62" name="Text Box 37"/>
            <p:cNvSpPr txBox="1">
              <a:spLocks noChangeArrowheads="1"/>
            </p:cNvSpPr>
            <p:nvPr/>
          </p:nvSpPr>
          <p:spPr bwMode="auto">
            <a:xfrm>
              <a:off x="7845880" y="4054110"/>
              <a:ext cx="1109235"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dirty="0">
                  <a:latin typeface="Calibri" panose="020F0502020204030204" pitchFamily="34" charset="0"/>
                  <a:cs typeface="Calibri" panose="020F0502020204030204" pitchFamily="34" charset="0"/>
                </a:rPr>
                <a:t>timetable</a:t>
              </a:r>
            </a:p>
          </p:txBody>
        </p:sp>
        <p:pic>
          <p:nvPicPr>
            <p:cNvPr id="89" name="Picture 88">
              <a:extLst>
                <a:ext uri="{FF2B5EF4-FFF2-40B4-BE49-F238E27FC236}">
                  <a16:creationId xmlns:a16="http://schemas.microsoft.com/office/drawing/2014/main" id="{C1A7F22E-B60B-4F81-B727-CA0DDA424B4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000440" y="3229810"/>
              <a:ext cx="781794" cy="781794"/>
            </a:xfrm>
            <a:prstGeom prst="rect">
              <a:avLst/>
            </a:prstGeom>
          </p:spPr>
        </p:pic>
      </p:grpSp>
      <p:grpSp>
        <p:nvGrpSpPr>
          <p:cNvPr id="9" name="Group 8">
            <a:extLst>
              <a:ext uri="{FF2B5EF4-FFF2-40B4-BE49-F238E27FC236}">
                <a16:creationId xmlns:a16="http://schemas.microsoft.com/office/drawing/2014/main" id="{E4C43CAB-3133-4228-9A75-39C6D8742E86}"/>
              </a:ext>
            </a:extLst>
          </p:cNvPr>
          <p:cNvGrpSpPr/>
          <p:nvPr/>
        </p:nvGrpSpPr>
        <p:grpSpPr>
          <a:xfrm>
            <a:off x="2570642" y="5796937"/>
            <a:ext cx="881544" cy="938428"/>
            <a:chOff x="7959725" y="5539196"/>
            <a:chExt cx="881544" cy="938428"/>
          </a:xfrm>
        </p:grpSpPr>
        <p:sp>
          <p:nvSpPr>
            <p:cNvPr id="85" name="Text Box 34"/>
            <p:cNvSpPr txBox="1">
              <a:spLocks noChangeArrowheads="1"/>
            </p:cNvSpPr>
            <p:nvPr/>
          </p:nvSpPr>
          <p:spPr bwMode="auto">
            <a:xfrm>
              <a:off x="7959725" y="6231268"/>
              <a:ext cx="881544"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string</a:t>
              </a:r>
            </a:p>
          </p:txBody>
        </p:sp>
        <p:pic>
          <p:nvPicPr>
            <p:cNvPr id="90" name="Picture 89">
              <a:extLst>
                <a:ext uri="{FF2B5EF4-FFF2-40B4-BE49-F238E27FC236}">
                  <a16:creationId xmlns:a16="http://schemas.microsoft.com/office/drawing/2014/main" id="{A8967583-063D-4727-85F7-5A6F911F4A8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092904" y="5539196"/>
              <a:ext cx="612775" cy="612775"/>
            </a:xfrm>
            <a:prstGeom prst="rect">
              <a:avLst/>
            </a:prstGeom>
          </p:spPr>
        </p:pic>
      </p:grpSp>
      <p:grpSp>
        <p:nvGrpSpPr>
          <p:cNvPr id="12" name="Group 11">
            <a:extLst>
              <a:ext uri="{FF2B5EF4-FFF2-40B4-BE49-F238E27FC236}">
                <a16:creationId xmlns:a16="http://schemas.microsoft.com/office/drawing/2014/main" id="{C33EDAE9-9106-4B8F-A5FC-A2F80E0E14B5}"/>
              </a:ext>
            </a:extLst>
          </p:cNvPr>
          <p:cNvGrpSpPr/>
          <p:nvPr/>
        </p:nvGrpSpPr>
        <p:grpSpPr>
          <a:xfrm>
            <a:off x="582938" y="5739622"/>
            <a:ext cx="676275" cy="940765"/>
            <a:chOff x="582938" y="5739622"/>
            <a:chExt cx="676275" cy="940765"/>
          </a:xfrm>
        </p:grpSpPr>
        <p:sp>
          <p:nvSpPr>
            <p:cNvPr id="80" name="Text Box 34"/>
            <p:cNvSpPr txBox="1">
              <a:spLocks noChangeArrowheads="1"/>
            </p:cNvSpPr>
            <p:nvPr/>
          </p:nvSpPr>
          <p:spPr bwMode="auto">
            <a:xfrm>
              <a:off x="582938" y="6434031"/>
              <a:ext cx="676275"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char</a:t>
              </a:r>
            </a:p>
          </p:txBody>
        </p:sp>
        <p:pic>
          <p:nvPicPr>
            <p:cNvPr id="92" name="Picture 91">
              <a:extLst>
                <a:ext uri="{FF2B5EF4-FFF2-40B4-BE49-F238E27FC236}">
                  <a16:creationId xmlns:a16="http://schemas.microsoft.com/office/drawing/2014/main" id="{BCC9D710-9E0C-4865-8A97-23ECBC882CD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127" y="5739622"/>
              <a:ext cx="633897" cy="633897"/>
            </a:xfrm>
            <a:prstGeom prst="rect">
              <a:avLst/>
            </a:prstGeom>
          </p:spPr>
        </p:pic>
      </p:grpSp>
      <p:grpSp>
        <p:nvGrpSpPr>
          <p:cNvPr id="10" name="Group 9">
            <a:extLst>
              <a:ext uri="{FF2B5EF4-FFF2-40B4-BE49-F238E27FC236}">
                <a16:creationId xmlns:a16="http://schemas.microsoft.com/office/drawing/2014/main" id="{1BEBED15-A232-48F4-9A45-23D4E8E4E7CE}"/>
              </a:ext>
            </a:extLst>
          </p:cNvPr>
          <p:cNvGrpSpPr/>
          <p:nvPr/>
        </p:nvGrpSpPr>
        <p:grpSpPr>
          <a:xfrm>
            <a:off x="9158707" y="2079779"/>
            <a:ext cx="2343787" cy="4656805"/>
            <a:chOff x="9235150" y="1873540"/>
            <a:chExt cx="2343787" cy="4656805"/>
          </a:xfrm>
        </p:grpSpPr>
        <p:sp>
          <p:nvSpPr>
            <p:cNvPr id="349" name="Text Box 34"/>
            <p:cNvSpPr txBox="1">
              <a:spLocks noChangeArrowheads="1"/>
            </p:cNvSpPr>
            <p:nvPr/>
          </p:nvSpPr>
          <p:spPr bwMode="auto">
            <a:xfrm>
              <a:off x="9892637" y="6283989"/>
              <a:ext cx="1009012"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a:latin typeface="Calibri" panose="020F0502020204030204" pitchFamily="34" charset="0"/>
                  <a:cs typeface="Calibri" panose="020F0502020204030204" pitchFamily="34" charset="0"/>
                </a:rPr>
                <a:t>tall</a:t>
              </a:r>
            </a:p>
          </p:txBody>
        </p:sp>
        <p:pic>
          <p:nvPicPr>
            <p:cNvPr id="93" name="Picture 92">
              <a:extLst>
                <a:ext uri="{FF2B5EF4-FFF2-40B4-BE49-F238E27FC236}">
                  <a16:creationId xmlns:a16="http://schemas.microsoft.com/office/drawing/2014/main" id="{2733CFC6-0767-4B03-A9A7-7676A42DF3A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103618" y="5573523"/>
              <a:ext cx="587049" cy="587049"/>
            </a:xfrm>
            <a:prstGeom prst="rect">
              <a:avLst/>
            </a:prstGeom>
          </p:spPr>
        </p:pic>
        <p:grpSp>
          <p:nvGrpSpPr>
            <p:cNvPr id="8" name="Group 7">
              <a:extLst>
                <a:ext uri="{FF2B5EF4-FFF2-40B4-BE49-F238E27FC236}">
                  <a16:creationId xmlns:a16="http://schemas.microsoft.com/office/drawing/2014/main" id="{F5524CCB-BB37-406C-BDEA-96E8B749301B}"/>
                </a:ext>
              </a:extLst>
            </p:cNvPr>
            <p:cNvGrpSpPr/>
            <p:nvPr/>
          </p:nvGrpSpPr>
          <p:grpSpPr>
            <a:xfrm>
              <a:off x="9235150" y="1873540"/>
              <a:ext cx="2343787" cy="3565968"/>
              <a:chOff x="9235150" y="1873540"/>
              <a:chExt cx="2343787" cy="3565968"/>
            </a:xfrm>
          </p:grpSpPr>
          <p:sp>
            <p:nvSpPr>
              <p:cNvPr id="333" name="Rectangle 332"/>
              <p:cNvSpPr/>
              <p:nvPr/>
            </p:nvSpPr>
            <p:spPr>
              <a:xfrm>
                <a:off x="9235150" y="1873540"/>
                <a:ext cx="2343787" cy="3565968"/>
              </a:xfrm>
              <a:prstGeom prst="rect">
                <a:avLst/>
              </a:prstGeom>
              <a:gradFill flip="none" rotWithShape="1">
                <a:gsLst>
                  <a:gs pos="0">
                    <a:srgbClr val="FFFFFF"/>
                  </a:gs>
                  <a:gs pos="100000">
                    <a:srgbClr val="F0DA89"/>
                  </a:gs>
                </a:gsLst>
                <a:lin ang="2700000" scaled="1"/>
                <a:tileRect/>
              </a:gradFill>
              <a:ln w="76200">
                <a:solidFill>
                  <a:srgbClr val="95B3D7"/>
                </a:solidFill>
              </a:ln>
            </p:spPr>
            <p:txBody>
              <a:bodyPr wrap="none" lIns="0" tIns="0" rIns="0" bIns="0" rtlCol="0" anchor="ctr">
                <a:noAutofit/>
              </a:bodyPr>
              <a:lstStyle/>
              <a:p>
                <a:pPr algn="ctr"/>
                <a:endParaRPr lang="en-US" sz="6000" b="1">
                  <a:solidFill>
                    <a:srgbClr val="596685"/>
                  </a:solidFill>
                  <a:latin typeface="Arial" pitchFamily="34" charset="0"/>
                  <a:cs typeface="Arial" pitchFamily="34" charset="0"/>
                </a:endParaRPr>
              </a:p>
            </p:txBody>
          </p:sp>
          <p:pic>
            <p:nvPicPr>
              <p:cNvPr id="334" name="Picture 11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409975" y="2109110"/>
                <a:ext cx="612775" cy="61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5" name="Picture 18"/>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0131137" y="2109110"/>
                <a:ext cx="612670" cy="62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6" name="Picture 11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409975" y="2707056"/>
                <a:ext cx="612775" cy="61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 name="Picture 11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409975" y="3305002"/>
                <a:ext cx="612775" cy="61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 name="Picture 118"/>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9409975" y="3914032"/>
                <a:ext cx="612775" cy="612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9" name="Picture 18"/>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0131137" y="2707056"/>
                <a:ext cx="612670" cy="62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0" name="Picture 18"/>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0131137" y="3305002"/>
                <a:ext cx="612670" cy="62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1" name="Picture 18"/>
              <p:cNvPicPr>
                <a:picLocks noChangeAspect="1"/>
              </p:cNvPicPr>
              <p:nvPr/>
            </p:nvPicPr>
            <p:blipFill>
              <a:blip r:embed="rId11">
                <a:extLst>
                  <a:ext uri="{28A0092B-C50C-407E-A947-70E740481C1C}">
                    <a14:useLocalDpi xmlns:a14="http://schemas.microsoft.com/office/drawing/2010/main"/>
                  </a:ext>
                </a:extLst>
              </a:blip>
              <a:srcRect/>
              <a:stretch>
                <a:fillRect/>
              </a:stretch>
            </p:blipFill>
            <p:spPr bwMode="auto">
              <a:xfrm>
                <a:off x="10131137" y="3914032"/>
                <a:ext cx="612670" cy="62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2" name="Straight Arrow Connector 341"/>
              <p:cNvCxnSpPr/>
              <p:nvPr/>
            </p:nvCxnSpPr>
            <p:spPr>
              <a:xfrm>
                <a:off x="9714092" y="4728959"/>
                <a:ext cx="0" cy="49568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p:cNvCxnSpPr/>
              <p:nvPr/>
            </p:nvCxnSpPr>
            <p:spPr>
              <a:xfrm>
                <a:off x="10397143" y="4728959"/>
                <a:ext cx="0" cy="49568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p:cNvCxnSpPr/>
              <p:nvPr/>
            </p:nvCxnSpPr>
            <p:spPr>
              <a:xfrm>
                <a:off x="11175857" y="4728959"/>
                <a:ext cx="0" cy="495689"/>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5" name="Picture 94">
                <a:extLst>
                  <a:ext uri="{FF2B5EF4-FFF2-40B4-BE49-F238E27FC236}">
                    <a16:creationId xmlns:a16="http://schemas.microsoft.com/office/drawing/2014/main" id="{BFE6B064-76CE-4A34-A7E3-A7F43769667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15230" y="2099738"/>
                <a:ext cx="612775" cy="612775"/>
              </a:xfrm>
              <a:prstGeom prst="rect">
                <a:avLst/>
              </a:prstGeom>
            </p:spPr>
          </p:pic>
          <p:pic>
            <p:nvPicPr>
              <p:cNvPr id="96" name="Picture 95">
                <a:extLst>
                  <a:ext uri="{FF2B5EF4-FFF2-40B4-BE49-F238E27FC236}">
                    <a16:creationId xmlns:a16="http://schemas.microsoft.com/office/drawing/2014/main" id="{420FC8B5-5DCF-4573-8139-387DB446A2D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15233" y="2721730"/>
                <a:ext cx="612775" cy="612775"/>
              </a:xfrm>
              <a:prstGeom prst="rect">
                <a:avLst/>
              </a:prstGeom>
            </p:spPr>
          </p:pic>
          <p:pic>
            <p:nvPicPr>
              <p:cNvPr id="97" name="Picture 96">
                <a:extLst>
                  <a:ext uri="{FF2B5EF4-FFF2-40B4-BE49-F238E27FC236}">
                    <a16:creationId xmlns:a16="http://schemas.microsoft.com/office/drawing/2014/main" id="{83EC106B-9770-4123-9EE6-529A4616969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15232" y="3349277"/>
                <a:ext cx="612775" cy="612775"/>
              </a:xfrm>
              <a:prstGeom prst="rect">
                <a:avLst/>
              </a:prstGeom>
            </p:spPr>
          </p:pic>
          <p:pic>
            <p:nvPicPr>
              <p:cNvPr id="99" name="Picture 98">
                <a:extLst>
                  <a:ext uri="{FF2B5EF4-FFF2-40B4-BE49-F238E27FC236}">
                    <a16:creationId xmlns:a16="http://schemas.microsoft.com/office/drawing/2014/main" id="{47C1B8F0-EAD0-4FA6-A190-4296267FF04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815231" y="3976824"/>
                <a:ext cx="612775" cy="612775"/>
              </a:xfrm>
              <a:prstGeom prst="rect">
                <a:avLst/>
              </a:prstGeom>
            </p:spPr>
          </p:pic>
        </p:grpSp>
      </p:grpSp>
      <p:grpSp>
        <p:nvGrpSpPr>
          <p:cNvPr id="13" name="Group 12">
            <a:extLst>
              <a:ext uri="{FF2B5EF4-FFF2-40B4-BE49-F238E27FC236}">
                <a16:creationId xmlns:a16="http://schemas.microsoft.com/office/drawing/2014/main" id="{9E7B8E0B-24F8-49F7-97A6-CE8F9C455065}"/>
              </a:ext>
            </a:extLst>
          </p:cNvPr>
          <p:cNvGrpSpPr/>
          <p:nvPr/>
        </p:nvGrpSpPr>
        <p:grpSpPr>
          <a:xfrm>
            <a:off x="2453784" y="4043142"/>
            <a:ext cx="1214186" cy="985671"/>
            <a:chOff x="2204996" y="4038599"/>
            <a:chExt cx="1214186" cy="985671"/>
          </a:xfrm>
        </p:grpSpPr>
        <p:pic>
          <p:nvPicPr>
            <p:cNvPr id="11" name="Graphic 12">
              <a:extLst>
                <a:ext uri="{FF2B5EF4-FFF2-40B4-BE49-F238E27FC236}">
                  <a16:creationId xmlns:a16="http://schemas.microsoft.com/office/drawing/2014/main" id="{6391002A-D784-BCF4-FCF4-750FA776F54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65047" y="4038599"/>
              <a:ext cx="494085" cy="612776"/>
            </a:xfrm>
            <a:prstGeom prst="rect">
              <a:avLst/>
            </a:prstGeom>
          </p:spPr>
        </p:pic>
        <p:sp>
          <p:nvSpPr>
            <p:cNvPr id="83" name="Text Box 37">
              <a:extLst>
                <a:ext uri="{FF2B5EF4-FFF2-40B4-BE49-F238E27FC236}">
                  <a16:creationId xmlns:a16="http://schemas.microsoft.com/office/drawing/2014/main" id="{F8164830-B6E5-494B-80C6-F6416A719C50}"/>
                </a:ext>
              </a:extLst>
            </p:cNvPr>
            <p:cNvSpPr txBox="1">
              <a:spLocks noChangeArrowheads="1"/>
            </p:cNvSpPr>
            <p:nvPr/>
          </p:nvSpPr>
          <p:spPr bwMode="auto">
            <a:xfrm>
              <a:off x="2204996" y="4777914"/>
              <a:ext cx="1214186" cy="246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577" tIns="45789" rIns="91577" bIns="0">
              <a:spAutoFit/>
            </a:bodyPr>
            <a:lstStyle>
              <a:defPPr>
                <a:defRPr lang="en-US"/>
              </a:defPPr>
              <a:lvl1pPr algn="ctr" defTabSz="915988">
                <a:lnSpc>
                  <a:spcPct val="67000"/>
                </a:lnSpc>
                <a:spcBef>
                  <a:spcPct val="50000"/>
                </a:spcBef>
                <a:spcAft>
                  <a:spcPct val="10000"/>
                </a:spcAft>
                <a:buClrTx/>
                <a:buSzPct val="130000"/>
                <a:buFont typeface="Arial" panose="020B0604020202020204" pitchFamily="34" charset="0"/>
                <a:buNone/>
                <a:defRPr>
                  <a:latin typeface="Calibri" panose="020F0502020204030204" pitchFamily="34" charset="0"/>
                  <a:cs typeface="Calibri" panose="020F0502020204030204" pitchFamily="34" charset="0"/>
                </a:defRPr>
              </a:lvl1pPr>
              <a:lvl2pPr marL="742950" indent="-285750" defTabSz="915988">
                <a:spcBef>
                  <a:spcPct val="20000"/>
                </a:spcBef>
                <a:buClr>
                  <a:schemeClr val="tx2"/>
                </a:buClr>
                <a:buFont typeface="Arial" panose="020B0604020202020204" pitchFamily="34" charset="0"/>
                <a:buChar char="–"/>
                <a:defRPr sz="2000">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latin typeface="Arial" panose="020B0604020202020204" pitchFamily="34" charset="0"/>
                  <a:cs typeface="Arial" panose="020B0604020202020204" pitchFamily="34" charset="0"/>
                </a:defRPr>
              </a:lvl9pPr>
            </a:lstStyle>
            <a:p>
              <a:r>
                <a:rPr lang="en-US" altLang="en-US" b="1"/>
                <a:t>dictionary</a:t>
              </a:r>
            </a:p>
          </p:txBody>
        </p:sp>
      </p:grpSp>
      <p:grpSp>
        <p:nvGrpSpPr>
          <p:cNvPr id="14" name="Group 13">
            <a:extLst>
              <a:ext uri="{FF2B5EF4-FFF2-40B4-BE49-F238E27FC236}">
                <a16:creationId xmlns:a16="http://schemas.microsoft.com/office/drawing/2014/main" id="{17C218CE-2F8A-5570-8424-0DF7D32864E9}"/>
              </a:ext>
            </a:extLst>
          </p:cNvPr>
          <p:cNvGrpSpPr/>
          <p:nvPr/>
        </p:nvGrpSpPr>
        <p:grpSpPr>
          <a:xfrm>
            <a:off x="7559712" y="1496285"/>
            <a:ext cx="1206809" cy="1406637"/>
            <a:chOff x="7559712" y="1496285"/>
            <a:chExt cx="1206809" cy="1406637"/>
          </a:xfrm>
        </p:grpSpPr>
        <p:grpSp>
          <p:nvGrpSpPr>
            <p:cNvPr id="18" name="Group 17">
              <a:extLst>
                <a:ext uri="{FF2B5EF4-FFF2-40B4-BE49-F238E27FC236}">
                  <a16:creationId xmlns:a16="http://schemas.microsoft.com/office/drawing/2014/main" id="{474BCB21-F2AA-00FC-D48C-53B57D7140E6}"/>
                </a:ext>
              </a:extLst>
            </p:cNvPr>
            <p:cNvGrpSpPr/>
            <p:nvPr/>
          </p:nvGrpSpPr>
          <p:grpSpPr>
            <a:xfrm>
              <a:off x="7559712" y="1687725"/>
              <a:ext cx="1206809" cy="1215197"/>
              <a:chOff x="7929831" y="3270832"/>
              <a:chExt cx="1206809" cy="1215197"/>
            </a:xfrm>
          </p:grpSpPr>
          <p:sp>
            <p:nvSpPr>
              <p:cNvPr id="21" name="Text Box 37">
                <a:extLst>
                  <a:ext uri="{FF2B5EF4-FFF2-40B4-BE49-F238E27FC236}">
                    <a16:creationId xmlns:a16="http://schemas.microsoft.com/office/drawing/2014/main" id="{686DC38F-1195-ED09-C112-78E60FF9F160}"/>
                  </a:ext>
                </a:extLst>
              </p:cNvPr>
              <p:cNvSpPr txBox="1">
                <a:spLocks noChangeArrowheads="1"/>
              </p:cNvSpPr>
              <p:nvPr/>
            </p:nvSpPr>
            <p:spPr bwMode="auto">
              <a:xfrm>
                <a:off x="7929831" y="4054110"/>
                <a:ext cx="1206809" cy="431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577" tIns="45789" rIns="91577" bIns="0">
                <a:spAutoFit/>
              </a:bodyPr>
              <a:lstStyle>
                <a:lvl1pPr defTabSz="915988">
                  <a:spcBef>
                    <a:spcPct val="20000"/>
                  </a:spcBef>
                  <a:buClr>
                    <a:schemeClr val="tx2"/>
                  </a:buClr>
                  <a:buSzPct val="75000"/>
                  <a:buFont typeface="Wingdings" panose="05000000000000000000" pitchFamily="2" charset="2"/>
                  <a:buChar char="§"/>
                  <a:defRPr sz="2800">
                    <a:solidFill>
                      <a:schemeClr val="tx1"/>
                    </a:solidFill>
                    <a:latin typeface="Arial" panose="020B0604020202020204" pitchFamily="34" charset="0"/>
                    <a:cs typeface="Arial" panose="020B0604020202020204" pitchFamily="34" charset="0"/>
                  </a:defRPr>
                </a:lvl1pPr>
                <a:lvl2pPr marL="742950" indent="-285750" defTabSz="915988">
                  <a:spcBef>
                    <a:spcPct val="20000"/>
                  </a:spcBef>
                  <a:buClr>
                    <a:schemeClr val="tx2"/>
                  </a:buClr>
                  <a:buFont typeface="Arial" panose="020B0604020202020204" pitchFamily="34" charset="0"/>
                  <a:buChar char="–"/>
                  <a:defRPr sz="2000">
                    <a:solidFill>
                      <a:schemeClr val="tx1"/>
                    </a:solidFill>
                    <a:latin typeface="Arial" panose="020B0604020202020204" pitchFamily="34" charset="0"/>
                    <a:cs typeface="Arial" panose="020B0604020202020204" pitchFamily="34" charset="0"/>
                  </a:defRPr>
                </a:lvl2pPr>
                <a:lvl3pPr marL="1143000" indent="-228600" defTabSz="915988">
                  <a:spcBef>
                    <a:spcPct val="20000"/>
                  </a:spcBef>
                  <a:buClr>
                    <a:schemeClr val="tx2"/>
                  </a:buClr>
                  <a:buSzPct val="75000"/>
                  <a:buFont typeface="Wingdings" panose="05000000000000000000" pitchFamily="2" charset="2"/>
                  <a:buChar char="§"/>
                  <a:defRPr>
                    <a:solidFill>
                      <a:schemeClr val="tx1"/>
                    </a:solidFill>
                    <a:latin typeface="Arial" panose="020B0604020202020204" pitchFamily="34" charset="0"/>
                    <a:cs typeface="Arial" panose="020B0604020202020204" pitchFamily="34" charset="0"/>
                  </a:defRPr>
                </a:lvl3pPr>
                <a:lvl4pPr marL="1600200" indent="-228600" defTabSz="915988">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4pPr>
                <a:lvl5pPr marL="2057400" indent="-228600" defTabSz="915988">
                  <a:spcBef>
                    <a:spcPct val="20000"/>
                  </a:spcBef>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915988" eaLnBrk="0" fontAlgn="base" hangingPunct="0">
                  <a:spcBef>
                    <a:spcPct val="20000"/>
                  </a:spcBef>
                  <a:spcAft>
                    <a:spcPct val="0"/>
                  </a:spcAft>
                  <a:buClr>
                    <a:schemeClr val="tx2"/>
                  </a:buClr>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algn="ctr" eaLnBrk="1" hangingPunct="1">
                  <a:lnSpc>
                    <a:spcPct val="67000"/>
                  </a:lnSpc>
                  <a:spcBef>
                    <a:spcPct val="50000"/>
                  </a:spcBef>
                  <a:spcAft>
                    <a:spcPct val="10000"/>
                  </a:spcAft>
                  <a:buClrTx/>
                  <a:buSzPct val="130000"/>
                  <a:buFont typeface="Arial" panose="020B0604020202020204" pitchFamily="34" charset="0"/>
                  <a:buNone/>
                </a:pPr>
                <a:r>
                  <a:rPr lang="en-US" altLang="en-US" sz="1800" b="1" dirty="0">
                    <a:latin typeface="Calibri" panose="020F0502020204030204" pitchFamily="34" charset="0"/>
                    <a:cs typeface="Calibri" panose="020F0502020204030204" pitchFamily="34" charset="0"/>
                  </a:rPr>
                  <a:t>timetable events</a:t>
                </a:r>
              </a:p>
            </p:txBody>
          </p:sp>
          <p:pic>
            <p:nvPicPr>
              <p:cNvPr id="23" name="Picture 22">
                <a:extLst>
                  <a:ext uri="{FF2B5EF4-FFF2-40B4-BE49-F238E27FC236}">
                    <a16:creationId xmlns:a16="http://schemas.microsoft.com/office/drawing/2014/main" id="{1DC300B2-13A0-AE0A-57B7-E7D7B0A37CB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977847" y="3270832"/>
                <a:ext cx="781794" cy="781794"/>
              </a:xfrm>
              <a:prstGeom prst="rect">
                <a:avLst/>
              </a:prstGeom>
            </p:spPr>
          </p:pic>
        </p:grpSp>
        <p:pic>
          <p:nvPicPr>
            <p:cNvPr id="25" name="Picture 24">
              <a:extLst>
                <a:ext uri="{FF2B5EF4-FFF2-40B4-BE49-F238E27FC236}">
                  <a16:creationId xmlns:a16="http://schemas.microsoft.com/office/drawing/2014/main" id="{C8ECD041-68D7-F9D9-01B8-9A7562B2F6E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077200" y="1496285"/>
              <a:ext cx="453103" cy="453103"/>
            </a:xfrm>
            <a:prstGeom prst="rect">
              <a:avLst/>
            </a:prstGeom>
          </p:spPr>
        </p:pic>
      </p:grpSp>
    </p:spTree>
    <p:extLst>
      <p:ext uri="{BB962C8B-B14F-4D97-AF65-F5344CB8AC3E}">
        <p14:creationId xmlns:p14="http://schemas.microsoft.com/office/powerpoint/2010/main" val="83723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500"/>
                                        <p:tgtEl>
                                          <p:spTgt spid="106"/>
                                        </p:tgtEl>
                                      </p:cBhvr>
                                    </p:animEffect>
                                  </p:childTnLst>
                                </p:cTn>
                              </p:par>
                              <p:par>
                                <p:cTn id="17" presetID="10"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08"/>
                                        </p:tgtEl>
                                        <p:attrNameLst>
                                          <p:attrName>style.visibility</p:attrName>
                                        </p:attrNameLst>
                                      </p:cBhvr>
                                      <p:to>
                                        <p:strVal val="visible"/>
                                      </p:to>
                                    </p:set>
                                    <p:animEffect transition="in" filter="fade">
                                      <p:cBhvr>
                                        <p:cTn id="35" dur="500"/>
                                        <p:tgtEl>
                                          <p:spTgt spid="10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7"/>
                                        </p:tgtEl>
                                        <p:attrNameLst>
                                          <p:attrName>style.visibility</p:attrName>
                                        </p:attrNameLst>
                                      </p:cBhvr>
                                      <p:to>
                                        <p:strVal val="visible"/>
                                      </p:to>
                                    </p:set>
                                    <p:animEffect transition="in" filter="fade">
                                      <p:cBhvr>
                                        <p:cTn id="38" dur="500"/>
                                        <p:tgtEl>
                                          <p:spTgt spid="107"/>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 grpId="0" animBg="1"/>
      <p:bldP spid="1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384" y="548680"/>
            <a:ext cx="8424806" cy="990600"/>
          </a:xfrm>
        </p:spPr>
        <p:txBody>
          <a:bodyPr/>
          <a:lstStyle/>
          <a:p>
            <a:r>
              <a:rPr lang="en-US" sz="2000" i="1" dirty="0"/>
              <a:t>BAE Systems Controls Develops Autopilot for Unmanned Aerial Vehicle</a:t>
            </a:r>
            <a:br>
              <a:rPr lang="en-US" sz="3200" b="0" dirty="0">
                <a:solidFill>
                  <a:schemeClr val="tx1"/>
                </a:solidFill>
              </a:rPr>
            </a:br>
            <a:br>
              <a:rPr lang="en-US" b="0" dirty="0">
                <a:solidFill>
                  <a:schemeClr val="tx1"/>
                </a:solidFill>
              </a:rPr>
            </a:br>
            <a:br>
              <a:rPr lang="en-US" b="0" dirty="0">
                <a:solidFill>
                  <a:schemeClr val="tx1"/>
                </a:solidFill>
              </a:rPr>
            </a:br>
            <a:br>
              <a:rPr lang="en-US" b="0" dirty="0">
                <a:solidFill>
                  <a:schemeClr val="tx1"/>
                </a:solidFill>
              </a:rPr>
            </a:br>
            <a:endParaRPr lang="en-US" b="0" dirty="0">
              <a:solidFill>
                <a:schemeClr val="tx1"/>
              </a:solidFill>
            </a:endParaRPr>
          </a:p>
        </p:txBody>
      </p:sp>
      <p:sp>
        <p:nvSpPr>
          <p:cNvPr id="3" name="Content Placeholder 2"/>
          <p:cNvSpPr>
            <a:spLocks noGrp="1"/>
          </p:cNvSpPr>
          <p:nvPr>
            <p:ph idx="1"/>
          </p:nvPr>
        </p:nvSpPr>
        <p:spPr>
          <a:xfrm>
            <a:off x="609602" y="1600200"/>
            <a:ext cx="7821836" cy="4648200"/>
          </a:xfrm>
        </p:spPr>
        <p:txBody>
          <a:bodyPr vert="horz" lIns="121920" tIns="60960" rIns="121920" bIns="60960" rtlCol="0" anchor="t">
            <a:noAutofit/>
          </a:bodyPr>
          <a:lstStyle/>
          <a:p>
            <a:pPr marL="0" indent="0">
              <a:spcBef>
                <a:spcPts val="0"/>
              </a:spcBef>
              <a:buClrTx/>
              <a:buSzTx/>
              <a:buNone/>
            </a:pPr>
            <a:r>
              <a:rPr lang="EN-US" sz="2133" b="1" dirty="0">
                <a:solidFill>
                  <a:srgbClr val="125687"/>
                </a:solidFill>
                <a:latin typeface="Arial"/>
                <a:cs typeface="+mn-cs"/>
              </a:rPr>
              <a:t>Challenge</a:t>
            </a:r>
          </a:p>
          <a:p>
            <a:pPr marL="0" indent="0">
              <a:buNone/>
            </a:pPr>
            <a:r>
              <a:rPr lang="en-US" sz="1867" dirty="0"/>
              <a:t>Enable teams working in separate locations to design </a:t>
            </a:r>
            <a:br>
              <a:rPr lang="en-US" sz="1867" dirty="0"/>
            </a:br>
            <a:r>
              <a:rPr lang="en-US" sz="1867" dirty="0"/>
              <a:t>a sophisticated UAV autopilot system quickly and inexpensively</a:t>
            </a: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MathWorks tools, modify existing software designs with Model-Based Design, and automatically generate embedded control code</a:t>
            </a: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Design and rework costs substantially reduced</a:t>
            </a:r>
          </a:p>
          <a:p>
            <a:pPr marL="452955" lvl="1" indent="-300559">
              <a:lnSpc>
                <a:spcPct val="100000"/>
              </a:lnSpc>
              <a:spcBef>
                <a:spcPts val="240"/>
              </a:spcBef>
              <a:buClr>
                <a:srgbClr val="125687"/>
              </a:buClr>
              <a:buFont typeface="Wingdings" pitchFamily="2" charset="2"/>
              <a:buChar char="§"/>
            </a:pPr>
            <a:r>
              <a:rPr lang="en-US" sz="1867" dirty="0"/>
              <a:t>Testing cycle time minimized</a:t>
            </a:r>
          </a:p>
          <a:p>
            <a:pPr marL="452955" lvl="1" indent="-300559">
              <a:lnSpc>
                <a:spcPct val="100000"/>
              </a:lnSpc>
              <a:spcBef>
                <a:spcPts val="240"/>
              </a:spcBef>
              <a:buClr>
                <a:srgbClr val="125687"/>
              </a:buClr>
              <a:buFont typeface="Wingdings" pitchFamily="2" charset="2"/>
              <a:buChar char="§"/>
            </a:pPr>
            <a:r>
              <a:rPr lang="en-US" sz="1867" dirty="0"/>
              <a:t>Coding errors and manual documentation </a:t>
            </a:r>
            <a:br>
              <a:rPr lang="en-US" sz="1867" dirty="0"/>
            </a:br>
            <a:r>
              <a:rPr lang="en-US" sz="1867" dirty="0"/>
              <a:t>work minimized</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324600" y="4800600"/>
            <a:ext cx="5535759" cy="1235723"/>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tx2"/>
                </a:solidFill>
                <a:ea typeface="Arial Unicode MS" pitchFamily="34" charset="-128"/>
                <a:cs typeface="Arial Unicode MS" pitchFamily="34" charset="-128"/>
              </a:rPr>
              <a:t>“MATLAB and Simulink greatly reduced development cycle time and cut system software design and testing costs by 50%.”</a:t>
            </a:r>
          </a:p>
          <a:p>
            <a:pPr>
              <a:lnSpc>
                <a:spcPct val="130000"/>
              </a:lnSpc>
              <a:defRPr/>
            </a:pPr>
            <a:r>
              <a:rPr lang="en-US" sz="1467" i="1" dirty="0">
                <a:solidFill>
                  <a:schemeClr val="tx2"/>
                </a:solidFill>
                <a:ea typeface="Arial Unicode MS" pitchFamily="34" charset="-128"/>
                <a:cs typeface="Arial Unicode MS" pitchFamily="34" charset="-128"/>
              </a:rPr>
              <a:t>- </a:t>
            </a:r>
            <a:r>
              <a:rPr lang="nb-NO" sz="1467" i="1" dirty="0">
                <a:solidFill>
                  <a:schemeClr val="tx2"/>
                </a:solidFill>
                <a:ea typeface="Arial Unicode MS" pitchFamily="34" charset="-128"/>
                <a:cs typeface="Arial Unicode MS" pitchFamily="34" charset="-128"/>
              </a:rPr>
              <a:t>Feng Liang, BAE Systems Controls</a:t>
            </a:r>
          </a:p>
          <a:p>
            <a:pPr>
              <a:lnSpc>
                <a:spcPct val="130000"/>
              </a:lnSpc>
              <a:defRPr/>
            </a:pPr>
            <a:endParaRPr lang="en-US" sz="1467" i="1" dirty="0">
              <a:solidFill>
                <a:schemeClr val="tx2"/>
              </a:solidFill>
              <a:ea typeface="Arial Unicode MS" pitchFamily="34" charset="-128"/>
              <a:cs typeface="Arial Unicode MS" pitchFamily="34" charset="-128"/>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nchor="t">
            <a:spAutoFit/>
          </a:bodyPr>
          <a:lstStyle/>
          <a:p>
            <a:r>
              <a:rPr lang="EN-US" sz="1333" dirty="0">
                <a:hlinkClick r:id="rId3"/>
              </a:rPr>
              <a:t>Link to user story</a:t>
            </a:r>
            <a:endParaRPr lang="EN-US" sz="1333" dirty="0"/>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grpSp>
        <p:nvGrpSpPr>
          <p:cNvPr id="9" name="Group 9">
            <a:extLst>
              <a:ext uri="{FF2B5EF4-FFF2-40B4-BE49-F238E27FC236}">
                <a16:creationId xmlns:a16="http://schemas.microsoft.com/office/drawing/2014/main" id="{674FF72D-A2BD-4A8F-B44A-CDF66DB590D9}"/>
              </a:ext>
            </a:extLst>
          </p:cNvPr>
          <p:cNvGrpSpPr>
            <a:grpSpLocks/>
          </p:cNvGrpSpPr>
          <p:nvPr/>
        </p:nvGrpSpPr>
        <p:grpSpPr bwMode="auto">
          <a:xfrm>
            <a:off x="9191327" y="1354395"/>
            <a:ext cx="2379663" cy="2522537"/>
            <a:chOff x="3954" y="569"/>
            <a:chExt cx="1499" cy="1589"/>
          </a:xfrm>
        </p:grpSpPr>
        <p:sp>
          <p:nvSpPr>
            <p:cNvPr id="11" name="Text Box 7">
              <a:extLst>
                <a:ext uri="{FF2B5EF4-FFF2-40B4-BE49-F238E27FC236}">
                  <a16:creationId xmlns:a16="http://schemas.microsoft.com/office/drawing/2014/main" id="{2A0046EA-1EA8-4FF3-96B9-57981FD24D39}"/>
                </a:ext>
              </a:extLst>
            </p:cNvPr>
            <p:cNvSpPr txBox="1">
              <a:spLocks noChangeArrowheads="1"/>
            </p:cNvSpPr>
            <p:nvPr/>
          </p:nvSpPr>
          <p:spPr bwMode="auto">
            <a:xfrm>
              <a:off x="3955" y="1714"/>
              <a:ext cx="1492" cy="444"/>
            </a:xfrm>
            <a:prstGeom prst="rect">
              <a:avLst/>
            </a:prstGeom>
            <a:solidFill>
              <a:schemeClr val="bg1"/>
            </a:solidFill>
            <a:ln w="9525">
              <a:noFill/>
              <a:miter lim="800000"/>
              <a:headEnd/>
              <a:tailEnd/>
            </a:ln>
          </p:spPr>
          <p:txBody>
            <a:bodyPr lIns="0" tIns="91440" rIns="0" bIns="0">
              <a:spAutoFit/>
            </a:bodyPr>
            <a:lstStyle/>
            <a:p>
              <a:pPr eaLnBrk="0" hangingPunct="0"/>
              <a:r>
                <a:rPr lang="en-US" sz="1000" b="1" dirty="0">
                  <a:solidFill>
                    <a:schemeClr val="tx2"/>
                  </a:solidFill>
                </a:rPr>
                <a:t>An Eagle 150 unmanned aerial vehicle flight. </a:t>
              </a:r>
            </a:p>
            <a:p>
              <a:pPr eaLnBrk="0" hangingPunct="0">
                <a:spcBef>
                  <a:spcPct val="25000"/>
                </a:spcBef>
              </a:pPr>
              <a:r>
                <a:rPr lang="en-US" sz="900" dirty="0">
                  <a:solidFill>
                    <a:schemeClr val="tx2"/>
                  </a:solidFill>
                </a:rPr>
                <a:t>(Image courtesy of Composites Technology Research Malaysia.)</a:t>
              </a:r>
            </a:p>
          </p:txBody>
        </p:sp>
        <p:pic>
          <p:nvPicPr>
            <p:cNvPr id="12" name="Picture 4" descr="6">
              <a:extLst>
                <a:ext uri="{FF2B5EF4-FFF2-40B4-BE49-F238E27FC236}">
                  <a16:creationId xmlns:a16="http://schemas.microsoft.com/office/drawing/2014/main" id="{3E8516CF-697A-46A2-9517-652AB3BD91F2}"/>
                </a:ext>
              </a:extLst>
            </p:cNvPr>
            <p:cNvPicPr>
              <a:picLocks noChangeAspect="1" noChangeArrowheads="1"/>
            </p:cNvPicPr>
            <p:nvPr/>
          </p:nvPicPr>
          <p:blipFill>
            <a:blip r:embed="rId4" cstate="screen"/>
            <a:srcRect/>
            <a:stretch>
              <a:fillRect/>
            </a:stretch>
          </p:blipFill>
          <p:spPr bwMode="auto">
            <a:xfrm>
              <a:off x="3954" y="569"/>
              <a:ext cx="1499" cy="1165"/>
            </a:xfrm>
            <a:prstGeom prst="rect">
              <a:avLst/>
            </a:prstGeom>
            <a:noFill/>
            <a:ln w="9525">
              <a:solidFill>
                <a:schemeClr val="tx2"/>
              </a:solidFill>
              <a:miter lim="800000"/>
              <a:headEnd/>
              <a:tailEnd/>
            </a:ln>
          </p:spPr>
        </p:pic>
      </p:grpSp>
    </p:spTree>
    <p:extLst>
      <p:ext uri="{BB962C8B-B14F-4D97-AF65-F5344CB8AC3E}">
        <p14:creationId xmlns:p14="http://schemas.microsoft.com/office/powerpoint/2010/main" val="8023692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934198" cy="4648200"/>
          </a:xfrm>
        </p:spPr>
        <p:txBody>
          <a:bodyPr/>
          <a:lstStyle/>
          <a:p>
            <a:r>
              <a:rPr lang="en-US" sz="2800" dirty="0"/>
              <a:t>Go to </a:t>
            </a:r>
            <a:r>
              <a:rPr lang="en-US" sz="2800" dirty="0">
                <a:hlinkClick r:id="rId2"/>
              </a:rPr>
              <a:t>https://matlabacademy.mathworks.com/</a:t>
            </a:r>
            <a:r>
              <a:rPr lang="en-US" sz="2800" dirty="0"/>
              <a:t> </a:t>
            </a:r>
          </a:p>
          <a:p>
            <a:endParaRPr lang="en-US" sz="2800" dirty="0"/>
          </a:p>
          <a:p>
            <a:r>
              <a:rPr lang="en-US" sz="2800" dirty="0"/>
              <a:t>Log in to your MathWorks account</a:t>
            </a:r>
          </a:p>
          <a:p>
            <a:endParaRPr lang="en-US" sz="2800" dirty="0"/>
          </a:p>
          <a:p>
            <a:r>
              <a:rPr lang="en-US" sz="2800" dirty="0"/>
              <a:t>Launch MATLAB Onramp</a:t>
            </a:r>
          </a:p>
        </p:txBody>
      </p:sp>
      <p:pic>
        <p:nvPicPr>
          <p:cNvPr id="4" name="Picture 3">
            <a:extLst>
              <a:ext uri="{FF2B5EF4-FFF2-40B4-BE49-F238E27FC236}">
                <a16:creationId xmlns:a16="http://schemas.microsoft.com/office/drawing/2014/main" id="{540A3DAC-4616-47F1-A3DE-0E65AE9B0753}"/>
              </a:ext>
            </a:extLst>
          </p:cNvPr>
          <p:cNvPicPr>
            <a:picLocks noChangeAspect="1"/>
          </p:cNvPicPr>
          <p:nvPr/>
        </p:nvPicPr>
        <p:blipFill>
          <a:blip r:embed="rId3"/>
          <a:stretch>
            <a:fillRect/>
          </a:stretch>
        </p:blipFill>
        <p:spPr>
          <a:xfrm>
            <a:off x="8077200" y="1480899"/>
            <a:ext cx="3124200" cy="3896201"/>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167A36E-45EB-4348-B4E6-156A3B3295F8}"/>
              </a:ext>
            </a:extLst>
          </p:cNvPr>
          <p:cNvSpPr txBox="1">
            <a:spLocks/>
          </p:cNvSpPr>
          <p:nvPr/>
        </p:nvSpPr>
        <p:spPr>
          <a:xfrm>
            <a:off x="551384" y="54868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latin typeface="Arial"/>
                <a:cs typeface="Arial"/>
              </a:rPr>
              <a:t>Additional Learning Resources:</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479376" y="1628800"/>
            <a:ext cx="10769600" cy="3888432"/>
          </a:xfrm>
          <a:prstGeom prst="rect">
            <a:avLst/>
          </a:prstGeom>
        </p:spPr>
        <p:txBody>
          <a:bodyPr vert="horz" lIns="91440" tIns="45720" rIns="91440" bIns="45720" rtlCol="0" anchor="t">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343535" indent="-343535"/>
            <a:r>
              <a:rPr lang="en-US" dirty="0">
                <a:latin typeface="Arial"/>
                <a:cs typeface="Arial"/>
              </a:rPr>
              <a:t>Follow @matlab_students on Instagram for tips/tricks, videos, and more!</a:t>
            </a:r>
          </a:p>
          <a:p>
            <a:pPr marL="744220" lvl="1" indent="-286385">
              <a:buFont typeface="Courier New,monospace" pitchFamily="2" charset="2"/>
              <a:buChar char="o"/>
            </a:pPr>
            <a:r>
              <a:rPr lang="en-US" dirty="0">
                <a:latin typeface="Arial"/>
                <a:cs typeface="Arial"/>
              </a:rPr>
              <a:t>This account is managed by MathWorks and is specifically for students!</a:t>
            </a:r>
          </a:p>
          <a:p>
            <a:pPr marL="744220" lvl="1" indent="-286385">
              <a:buFont typeface="Courier New,monospace" pitchFamily="2" charset="2"/>
              <a:buChar char="o"/>
            </a:pPr>
            <a:endParaRPr lang="en-US" dirty="0">
              <a:latin typeface="Arial"/>
              <a:cs typeface="Arial"/>
            </a:endParaRPr>
          </a:p>
          <a:p>
            <a:pPr marL="399688" indent="-342900"/>
            <a:r>
              <a:rPr lang="en-US" dirty="0">
                <a:latin typeface="Arial"/>
                <a:cs typeface="Arial"/>
              </a:rPr>
              <a:t>Star the </a:t>
            </a:r>
            <a:r>
              <a:rPr lang="en-US" dirty="0">
                <a:latin typeface="Arial"/>
                <a:cs typeface="Arial"/>
                <a:hlinkClick r:id="rId2"/>
              </a:rPr>
              <a:t>Awesome MATLAB Student Repository </a:t>
            </a:r>
            <a:r>
              <a:rPr lang="en-US" dirty="0">
                <a:latin typeface="Arial"/>
                <a:cs typeface="Arial"/>
              </a:rPr>
              <a:t>on GitHub and Bookmark the </a:t>
            </a:r>
            <a:r>
              <a:rPr lang="en-US" dirty="0">
                <a:latin typeface="Arial"/>
                <a:cs typeface="Arial"/>
                <a:hlinkClick r:id="rId3"/>
              </a:rPr>
              <a:t>MATLAB &amp; Simulink Resources for Students </a:t>
            </a:r>
            <a:r>
              <a:rPr lang="en-US" dirty="0">
                <a:latin typeface="Arial"/>
                <a:cs typeface="Arial"/>
              </a:rPr>
              <a:t>page.</a:t>
            </a:r>
          </a:p>
          <a:p>
            <a:pPr marL="399688" indent="-342900"/>
            <a:endParaRPr lang="en-US" dirty="0">
              <a:latin typeface="Arial"/>
              <a:cs typeface="Arial"/>
            </a:endParaRPr>
          </a:p>
          <a:p>
            <a:pPr marL="399688" indent="-342900"/>
            <a:r>
              <a:rPr lang="en-US" dirty="0">
                <a:latin typeface="Arial"/>
                <a:cs typeface="Arial"/>
              </a:rPr>
              <a:t>Check out some of the other </a:t>
            </a:r>
            <a:r>
              <a:rPr lang="en-US" dirty="0">
                <a:latin typeface="Arial"/>
                <a:cs typeface="Arial"/>
                <a:hlinkClick r:id="rId4"/>
              </a:rPr>
              <a:t>Student Program opportunities </a:t>
            </a:r>
            <a:r>
              <a:rPr lang="en-US" dirty="0">
                <a:latin typeface="Arial"/>
                <a:cs typeface="Arial"/>
              </a:rPr>
              <a:t>at MathWorks.</a:t>
            </a:r>
          </a:p>
          <a:p>
            <a:pPr marL="457835" lvl="1" inden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0A4C3-E031-4C8A-9CA5-5A3929417AA3}"/>
              </a:ext>
            </a:extLst>
          </p:cNvPr>
          <p:cNvSpPr>
            <a:spLocks noGrp="1"/>
          </p:cNvSpPr>
          <p:nvPr>
            <p:ph type="title"/>
          </p:nvPr>
        </p:nvSpPr>
        <p:spPr/>
        <p:txBody>
          <a:bodyPr/>
          <a:lstStyle/>
          <a:p>
            <a:r>
              <a:rPr lang="en-US" dirty="0"/>
              <a:t>What is MATLAB?</a:t>
            </a:r>
          </a:p>
        </p:txBody>
      </p:sp>
      <p:sp>
        <p:nvSpPr>
          <p:cNvPr id="3" name="Content Placeholder 2">
            <a:extLst>
              <a:ext uri="{FF2B5EF4-FFF2-40B4-BE49-F238E27FC236}">
                <a16:creationId xmlns:a16="http://schemas.microsoft.com/office/drawing/2014/main" id="{FF7D0730-1949-495F-AA9A-8C7E87649237}"/>
              </a:ext>
            </a:extLst>
          </p:cNvPr>
          <p:cNvSpPr>
            <a:spLocks noGrp="1"/>
          </p:cNvSpPr>
          <p:nvPr>
            <p:ph idx="1"/>
          </p:nvPr>
        </p:nvSpPr>
        <p:spPr>
          <a:xfrm>
            <a:off x="609602" y="1600200"/>
            <a:ext cx="5867398" cy="4648200"/>
          </a:xfrm>
        </p:spPr>
        <p:txBody>
          <a:bodyPr/>
          <a:lstStyle/>
          <a:p>
            <a:r>
              <a:rPr lang="en-US" dirty="0"/>
              <a:t>Programming platform designed specifically for engineers and scientists </a:t>
            </a:r>
          </a:p>
          <a:p>
            <a:pPr lvl="1"/>
            <a:r>
              <a:rPr lang="en-US" dirty="0"/>
              <a:t>Matrix-based language</a:t>
            </a:r>
          </a:p>
          <a:p>
            <a:pPr lvl="1"/>
            <a:r>
              <a:rPr lang="en-US" dirty="0"/>
              <a:t>Allowing the most natural expression of computational mathematics</a:t>
            </a:r>
          </a:p>
          <a:p>
            <a:pPr>
              <a:spcBef>
                <a:spcPts val="1200"/>
              </a:spcBef>
            </a:pPr>
            <a:r>
              <a:rPr lang="en-US" dirty="0"/>
              <a:t>Using MATLAB, you can:</a:t>
            </a:r>
          </a:p>
          <a:p>
            <a:pPr lvl="1"/>
            <a:r>
              <a:rPr lang="en-US" dirty="0"/>
              <a:t>Analyze data</a:t>
            </a:r>
          </a:p>
          <a:p>
            <a:pPr lvl="1"/>
            <a:r>
              <a:rPr lang="en-US" dirty="0"/>
              <a:t>Develop algorithms</a:t>
            </a:r>
          </a:p>
          <a:p>
            <a:pPr lvl="1"/>
            <a:r>
              <a:rPr lang="en-US" dirty="0"/>
              <a:t>Create models and applications</a:t>
            </a:r>
          </a:p>
          <a:p>
            <a:endParaRPr lang="en-US" dirty="0"/>
          </a:p>
        </p:txBody>
      </p:sp>
      <p:pic>
        <p:nvPicPr>
          <p:cNvPr id="4" name="Picture 3">
            <a:extLst>
              <a:ext uri="{FF2B5EF4-FFF2-40B4-BE49-F238E27FC236}">
                <a16:creationId xmlns:a16="http://schemas.microsoft.com/office/drawing/2014/main" id="{D81825CD-0A1C-4E20-ADA9-BD6D76627D6A}"/>
              </a:ext>
            </a:extLst>
          </p:cNvPr>
          <p:cNvPicPr>
            <a:picLocks noChangeAspect="1"/>
          </p:cNvPicPr>
          <p:nvPr/>
        </p:nvPicPr>
        <p:blipFill>
          <a:blip r:embed="rId2"/>
          <a:stretch>
            <a:fillRect/>
          </a:stretch>
        </p:blipFill>
        <p:spPr>
          <a:xfrm>
            <a:off x="6006206" y="3127374"/>
            <a:ext cx="5728594" cy="2376210"/>
          </a:xfrm>
          <a:prstGeom prst="rect">
            <a:avLst/>
          </a:prstGeom>
        </p:spPr>
      </p:pic>
      <p:pic>
        <p:nvPicPr>
          <p:cNvPr id="5" name="Picture 4">
            <a:extLst>
              <a:ext uri="{FF2B5EF4-FFF2-40B4-BE49-F238E27FC236}">
                <a16:creationId xmlns:a16="http://schemas.microsoft.com/office/drawing/2014/main" id="{1779C1AF-7772-4714-8AF2-BDC85EA171A4}"/>
              </a:ext>
            </a:extLst>
          </p:cNvPr>
          <p:cNvPicPr>
            <a:picLocks noChangeAspect="1"/>
          </p:cNvPicPr>
          <p:nvPr/>
        </p:nvPicPr>
        <p:blipFill>
          <a:blip r:embed="rId3"/>
          <a:stretch>
            <a:fillRect/>
          </a:stretch>
        </p:blipFill>
        <p:spPr>
          <a:xfrm>
            <a:off x="6626953" y="1676400"/>
            <a:ext cx="2548349" cy="1450974"/>
          </a:xfrm>
          <a:prstGeom prst="rect">
            <a:avLst/>
          </a:prstGeom>
        </p:spPr>
      </p:pic>
      <p:pic>
        <p:nvPicPr>
          <p:cNvPr id="6" name="Picture 5">
            <a:extLst>
              <a:ext uri="{FF2B5EF4-FFF2-40B4-BE49-F238E27FC236}">
                <a16:creationId xmlns:a16="http://schemas.microsoft.com/office/drawing/2014/main" id="{54861A0F-ABB9-4378-A332-AA174AFC66F5}"/>
              </a:ext>
            </a:extLst>
          </p:cNvPr>
          <p:cNvPicPr>
            <a:picLocks noChangeAspect="1"/>
          </p:cNvPicPr>
          <p:nvPr/>
        </p:nvPicPr>
        <p:blipFill>
          <a:blip r:embed="rId4"/>
          <a:stretch>
            <a:fillRect/>
          </a:stretch>
        </p:blipFill>
        <p:spPr>
          <a:xfrm>
            <a:off x="9175302" y="1682378"/>
            <a:ext cx="2005758" cy="1615580"/>
          </a:xfrm>
          <a:prstGeom prst="rect">
            <a:avLst/>
          </a:prstGeom>
        </p:spPr>
      </p:pic>
      <p:pic>
        <p:nvPicPr>
          <p:cNvPr id="7" name="Picture 6">
            <a:extLst>
              <a:ext uri="{FF2B5EF4-FFF2-40B4-BE49-F238E27FC236}">
                <a16:creationId xmlns:a16="http://schemas.microsoft.com/office/drawing/2014/main" id="{7680D943-EB15-4F90-A41C-2CADCA56CF01}"/>
              </a:ext>
            </a:extLst>
          </p:cNvPr>
          <p:cNvPicPr>
            <a:picLocks noChangeAspect="1"/>
          </p:cNvPicPr>
          <p:nvPr/>
        </p:nvPicPr>
        <p:blipFill>
          <a:blip r:embed="rId5"/>
          <a:stretch>
            <a:fillRect/>
          </a:stretch>
        </p:blipFill>
        <p:spPr>
          <a:xfrm>
            <a:off x="7987406" y="2490168"/>
            <a:ext cx="2110603" cy="1825311"/>
          </a:xfrm>
          <a:prstGeom prst="rect">
            <a:avLst/>
          </a:prstGeom>
        </p:spPr>
      </p:pic>
    </p:spTree>
    <p:extLst>
      <p:ext uri="{BB962C8B-B14F-4D97-AF65-F5344CB8AC3E}">
        <p14:creationId xmlns:p14="http://schemas.microsoft.com/office/powerpoint/2010/main" val="197331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7723ABFB-468A-4255-957A-4B558052CA51}"/>
              </a:ext>
            </a:extLst>
          </p:cNvPr>
          <p:cNvGraphicFramePr>
            <a:graphicFrameLocks noGrp="1"/>
          </p:cNvGraphicFramePr>
          <p:nvPr/>
        </p:nvGraphicFramePr>
        <p:xfrm>
          <a:off x="0" y="1005839"/>
          <a:ext cx="12192000" cy="5373189"/>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2992183833"/>
                    </a:ext>
                  </a:extLst>
                </a:gridCol>
                <a:gridCol w="2438400">
                  <a:extLst>
                    <a:ext uri="{9D8B030D-6E8A-4147-A177-3AD203B41FA5}">
                      <a16:colId xmlns:a16="http://schemas.microsoft.com/office/drawing/2014/main" val="3740531724"/>
                    </a:ext>
                  </a:extLst>
                </a:gridCol>
                <a:gridCol w="2438400">
                  <a:extLst>
                    <a:ext uri="{9D8B030D-6E8A-4147-A177-3AD203B41FA5}">
                      <a16:colId xmlns:a16="http://schemas.microsoft.com/office/drawing/2014/main" val="1287018519"/>
                    </a:ext>
                  </a:extLst>
                </a:gridCol>
                <a:gridCol w="2438400">
                  <a:extLst>
                    <a:ext uri="{9D8B030D-6E8A-4147-A177-3AD203B41FA5}">
                      <a16:colId xmlns:a16="http://schemas.microsoft.com/office/drawing/2014/main" val="3359402492"/>
                    </a:ext>
                  </a:extLst>
                </a:gridCol>
                <a:gridCol w="2438400">
                  <a:extLst>
                    <a:ext uri="{9D8B030D-6E8A-4147-A177-3AD203B41FA5}">
                      <a16:colId xmlns:a16="http://schemas.microsoft.com/office/drawing/2014/main" val="1354349824"/>
                    </a:ext>
                  </a:extLst>
                </a:gridCol>
              </a:tblGrid>
              <a:tr h="1791063">
                <a:tc>
                  <a:txBody>
                    <a:bodyPr/>
                    <a:lstStyle/>
                    <a:p>
                      <a:pPr algn="ctr"/>
                      <a:r>
                        <a:rPr lang="en-US" sz="1200" b="1" dirty="0">
                          <a:solidFill>
                            <a:schemeClr val="tx1"/>
                          </a:solidFill>
                        </a:rPr>
                        <a:t>Aerospace and Defense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Automotive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Biological Sciences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Biotech and Pharmaceutical</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tx1"/>
                          </a:solidFill>
                        </a:rPr>
                        <a:t>Communications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2560317"/>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Electronics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Energy Production</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Financial Services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Industrial Machinery</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Medical Devices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230818"/>
                  </a:ext>
                </a:extLst>
              </a:tr>
              <a:tr h="1791063">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Metals, Materials, Mining</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Neuroscience</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Railway Systems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Semiconductors</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6680" rtl="0" eaLnBrk="1" fontAlgn="auto" latinLnBrk="0" hangingPunct="1">
                        <a:lnSpc>
                          <a:spcPct val="100000"/>
                        </a:lnSpc>
                        <a:spcBef>
                          <a:spcPts val="0"/>
                        </a:spcBef>
                        <a:spcAft>
                          <a:spcPts val="0"/>
                        </a:spcAft>
                        <a:buClrTx/>
                        <a:buSzTx/>
                        <a:buFontTx/>
                        <a:buNone/>
                        <a:tabLst/>
                        <a:defRPr/>
                      </a:pPr>
                      <a:r>
                        <a:rPr lang="en-US" sz="1200" b="1" dirty="0">
                          <a:solidFill>
                            <a:schemeClr val="tx1"/>
                          </a:solidFill>
                        </a:rPr>
                        <a:t>Software and Internet</a:t>
                      </a:r>
                    </a:p>
                  </a:txBody>
                  <a:tcPr anchor="b">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3181234"/>
                  </a:ext>
                </a:extLst>
              </a:tr>
            </a:tbl>
          </a:graphicData>
        </a:graphic>
      </p:graphicFrame>
      <p:pic>
        <p:nvPicPr>
          <p:cNvPr id="1026" name="Picture 2" descr="https://www.mathworks.com/content/mathworks/www/en/solutions/industrial-automation-machinery/process-automation-systems-industrial-controls/_jcr_content/mainParsys/column_0/1/column_0/2/thumbnail.img.jpg/1481295320875.jpg">
            <a:extLst>
              <a:ext uri="{FF2B5EF4-FFF2-40B4-BE49-F238E27FC236}">
                <a16:creationId xmlns:a16="http://schemas.microsoft.com/office/drawing/2014/main" id="{2FE24124-47EC-4C9C-89D8-81B85B11BC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5555"/>
          <a:stretch/>
        </p:blipFill>
        <p:spPr bwMode="auto">
          <a:xfrm>
            <a:off x="7569654"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8D815E1-E3C9-42CC-8A02-313374C5C115}"/>
              </a:ext>
            </a:extLst>
          </p:cNvPr>
          <p:cNvSpPr>
            <a:spLocks noGrp="1"/>
          </p:cNvSpPr>
          <p:nvPr>
            <p:ph type="title"/>
          </p:nvPr>
        </p:nvSpPr>
        <p:spPr/>
        <p:txBody>
          <a:bodyPr/>
          <a:lstStyle/>
          <a:p>
            <a:r>
              <a:rPr lang="en-US" dirty="0">
                <a:solidFill>
                  <a:srgbClr val="004B87"/>
                </a:solidFill>
              </a:rPr>
              <a:t>Key</a:t>
            </a:r>
            <a:r>
              <a:rPr lang="en-US" dirty="0"/>
              <a:t> </a:t>
            </a:r>
            <a:r>
              <a:rPr lang="en-US" dirty="0">
                <a:solidFill>
                  <a:srgbClr val="004B87"/>
                </a:solidFill>
              </a:rPr>
              <a:t>Industries that use MATLAB</a:t>
            </a:r>
          </a:p>
        </p:txBody>
      </p:sp>
      <p:pic>
        <p:nvPicPr>
          <p:cNvPr id="6" name="Picture 5">
            <a:extLst>
              <a:ext uri="{FF2B5EF4-FFF2-40B4-BE49-F238E27FC236}">
                <a16:creationId xmlns:a16="http://schemas.microsoft.com/office/drawing/2014/main" id="{CFF75EB0-D066-4326-99F0-001CAC206C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9754" t="651" r="74" b="1630"/>
          <a:stretch/>
        </p:blipFill>
        <p:spPr>
          <a:xfrm>
            <a:off x="269937" y="1243675"/>
            <a:ext cx="1920240" cy="1280160"/>
          </a:xfrm>
          <a:prstGeom prst="rect">
            <a:avLst/>
          </a:prstGeom>
        </p:spPr>
      </p:pic>
      <p:pic>
        <p:nvPicPr>
          <p:cNvPr id="8" name="Picture 7" descr="http://www.subaru-global.com/ebrochure/Forester/2018my/HUEN/mobile/assets/images/eyesight/eyesight_01.jpg">
            <a:extLst>
              <a:ext uri="{FF2B5EF4-FFF2-40B4-BE49-F238E27FC236}">
                <a16:creationId xmlns:a16="http://schemas.microsoft.com/office/drawing/2014/main" id="{6A0D8F8B-4A20-4BD9-978D-C309ADFE5A8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906" r="8906" b="9249"/>
          <a:stretch/>
        </p:blipFill>
        <p:spPr bwMode="auto">
          <a:xfrm>
            <a:off x="269965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84DC3DF-5123-428C-ADA6-D12DF6536FC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11981" b="11985"/>
          <a:stretch/>
        </p:blipFill>
        <p:spPr>
          <a:xfrm>
            <a:off x="269937" y="3032759"/>
            <a:ext cx="1920240" cy="1280160"/>
          </a:xfrm>
          <a:prstGeom prst="rect">
            <a:avLst/>
          </a:prstGeom>
        </p:spPr>
      </p:pic>
      <p:pic>
        <p:nvPicPr>
          <p:cNvPr id="11" name="Picture 2" descr="Image result for site:mathworks.com carnegie">
            <a:extLst>
              <a:ext uri="{FF2B5EF4-FFF2-40B4-BE49-F238E27FC236}">
                <a16:creationId xmlns:a16="http://schemas.microsoft.com/office/drawing/2014/main" id="{3B95945B-79EC-4C9C-81F9-0FEB5289B2E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813" r="7813"/>
          <a:stretch/>
        </p:blipFill>
        <p:spPr bwMode="auto">
          <a:xfrm>
            <a:off x="269965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D4198FF2-D760-49D8-853C-E0484692B8C1}"/>
              </a:ext>
            </a:extLst>
          </p:cNvPr>
          <p:cNvPicPr>
            <a:picLocks noChangeAspect="1"/>
          </p:cNvPicPr>
          <p:nvPr/>
        </p:nvPicPr>
        <p:blipFill rotWithShape="1">
          <a:blip r:embed="rId8"/>
          <a:srcRect l="-935" t="781" r="935" b="9787"/>
          <a:stretch/>
        </p:blipFill>
        <p:spPr>
          <a:xfrm>
            <a:off x="7569654" y="4837700"/>
            <a:ext cx="1920240" cy="1280160"/>
          </a:xfrm>
          <a:prstGeom prst="rect">
            <a:avLst/>
          </a:prstGeom>
        </p:spPr>
      </p:pic>
      <p:pic>
        <p:nvPicPr>
          <p:cNvPr id="5122" name="Picture 2" descr="Image result for financial trader screens">
            <a:extLst>
              <a:ext uri="{FF2B5EF4-FFF2-40B4-BE49-F238E27FC236}">
                <a16:creationId xmlns:a16="http://schemas.microsoft.com/office/drawing/2014/main" id="{12E538C1-21C5-48E1-9AD4-C41786978BA2}"/>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6667" r="16667"/>
          <a:stretch/>
        </p:blipFill>
        <p:spPr bwMode="auto">
          <a:xfrm>
            <a:off x="5129377"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mathworks.com/content/mathworks/www/en/solutions/biological-sciences/jcr:content/mainParsys/column_0/1/feature_0/items/item_1.adapt.full.medium.jpg/1521698247146.jpg">
            <a:extLst>
              <a:ext uri="{FF2B5EF4-FFF2-40B4-BE49-F238E27FC236}">
                <a16:creationId xmlns:a16="http://schemas.microsoft.com/office/drawing/2014/main" id="{45D85A3F-0E97-4E20-B5CD-C1D92526AE0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333" t="-371" r="32667" b="371"/>
          <a:stretch/>
        </p:blipFill>
        <p:spPr bwMode="auto">
          <a:xfrm>
            <a:off x="5129377"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a:extLst>
              <a:ext uri="{FF2B5EF4-FFF2-40B4-BE49-F238E27FC236}">
                <a16:creationId xmlns:a16="http://schemas.microsoft.com/office/drawing/2014/main" id="{56C9D2E6-1FA6-46E9-8B9B-28481FE89877}"/>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5" r="15"/>
          <a:stretch/>
        </p:blipFill>
        <p:spPr bwMode="auto">
          <a:xfrm>
            <a:off x="7569654"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www.mathworks.com/content/mathworks/www/en/solutions/jcr:content/mainParsys/column_1/1/columns_copy/3/panel_copy/headerImage.adapt.full.medium.jpg/1527777987704.jpg">
            <a:extLst>
              <a:ext uri="{FF2B5EF4-FFF2-40B4-BE49-F238E27FC236}">
                <a16:creationId xmlns:a16="http://schemas.microsoft.com/office/drawing/2014/main" id="{0D638840-59DF-4E6B-A35B-B8A74A701759}"/>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379" t="287" r="15121" b="-287"/>
          <a:stretch/>
        </p:blipFill>
        <p:spPr bwMode="auto">
          <a:xfrm>
            <a:off x="10023679" y="3032759"/>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offshore drilling rig">
            <a:extLst>
              <a:ext uri="{FF2B5EF4-FFF2-40B4-BE49-F238E27FC236}">
                <a16:creationId xmlns:a16="http://schemas.microsoft.com/office/drawing/2014/main" id="{91315E67-D0E0-4AB8-A0D7-1E984DBB27BC}"/>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7734" r="7734"/>
          <a:stretch/>
        </p:blipFill>
        <p:spPr bwMode="auto">
          <a:xfrm>
            <a:off x="26993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2" name="Picture 12" descr="Brain mapping">
            <a:extLst>
              <a:ext uri="{FF2B5EF4-FFF2-40B4-BE49-F238E27FC236}">
                <a16:creationId xmlns:a16="http://schemas.microsoft.com/office/drawing/2014/main" id="{9311DE12-044E-4D34-A98A-746F05DA538D}"/>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7813" r="7813"/>
          <a:stretch/>
        </p:blipFill>
        <p:spPr bwMode="auto">
          <a:xfrm>
            <a:off x="269965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Image result for site:mathworks.com railway">
            <a:extLst>
              <a:ext uri="{FF2B5EF4-FFF2-40B4-BE49-F238E27FC236}">
                <a16:creationId xmlns:a16="http://schemas.microsoft.com/office/drawing/2014/main" id="{B68A72DC-3D7F-4C66-9728-63BD0FB239BA}"/>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445" t="20381" r="24689" b="13072"/>
          <a:stretch/>
        </p:blipFill>
        <p:spPr bwMode="auto">
          <a:xfrm>
            <a:off x="5129377" y="4837700"/>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Image result for site:mathworks.com communications">
            <a:extLst>
              <a:ext uri="{FF2B5EF4-FFF2-40B4-BE49-F238E27FC236}">
                <a16:creationId xmlns:a16="http://schemas.microsoft.com/office/drawing/2014/main" id="{7983170E-ABE9-4BFF-B843-1349B3F6858E}"/>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1" r="31"/>
          <a:stretch/>
        </p:blipFill>
        <p:spPr bwMode="auto">
          <a:xfrm>
            <a:off x="10023679" y="1243675"/>
            <a:ext cx="1920240" cy="128016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94CE1D7-02FB-439B-A55A-A61FD4B8F22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t="66" b="66"/>
          <a:stretch/>
        </p:blipFill>
        <p:spPr>
          <a:xfrm>
            <a:off x="10023679" y="4837700"/>
            <a:ext cx="1920240" cy="1280160"/>
          </a:xfrm>
          <a:prstGeom prst="rect">
            <a:avLst/>
          </a:prstGeom>
        </p:spPr>
      </p:pic>
    </p:spTree>
    <p:extLst>
      <p:ext uri="{BB962C8B-B14F-4D97-AF65-F5344CB8AC3E}">
        <p14:creationId xmlns:p14="http://schemas.microsoft.com/office/powerpoint/2010/main" val="1283118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few companies that use MATLAB</a:t>
            </a:r>
          </a:p>
        </p:txBody>
      </p:sp>
      <p:grpSp>
        <p:nvGrpSpPr>
          <p:cNvPr id="7" name="Group 6">
            <a:extLst>
              <a:ext uri="{FF2B5EF4-FFF2-40B4-BE49-F238E27FC236}">
                <a16:creationId xmlns:a16="http://schemas.microsoft.com/office/drawing/2014/main" id="{A5AE226F-1F5A-487A-B415-D6593950D082}"/>
              </a:ext>
            </a:extLst>
          </p:cNvPr>
          <p:cNvGrpSpPr/>
          <p:nvPr/>
        </p:nvGrpSpPr>
        <p:grpSpPr>
          <a:xfrm>
            <a:off x="6899625" y="4367758"/>
            <a:ext cx="2612374" cy="2425003"/>
            <a:chOff x="8422602" y="4401790"/>
            <a:chExt cx="2612374" cy="2425003"/>
          </a:xfrm>
        </p:grpSpPr>
        <p:sp>
          <p:nvSpPr>
            <p:cNvPr id="23" name="TextBox 22">
              <a:extLst>
                <a:ext uri="{FF2B5EF4-FFF2-40B4-BE49-F238E27FC236}">
                  <a16:creationId xmlns:a16="http://schemas.microsoft.com/office/drawing/2014/main" id="{00CE8FF7-6474-434A-B65E-6C1416D686F4}"/>
                </a:ext>
              </a:extLst>
            </p:cNvPr>
            <p:cNvSpPr txBox="1"/>
            <p:nvPr/>
          </p:nvSpPr>
          <p:spPr>
            <a:xfrm>
              <a:off x="8422602" y="6488239"/>
              <a:ext cx="254909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srgbClr val="636569"/>
                  </a:solidFill>
                  <a:effectLst/>
                  <a:uLnTx/>
                  <a:uFillTx/>
                  <a:latin typeface="Arial" pitchFamily="34" charset="0"/>
                  <a:ea typeface="+mn-ea"/>
                  <a:cs typeface="Arial" pitchFamily="34" charset="0"/>
                </a:rPr>
                <a:t>OICA</a:t>
              </a:r>
              <a:r>
                <a:rPr kumimoji="0" lang="en-US" sz="8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t>: 2017 World Motor Vehicle Production</a:t>
              </a:r>
              <a:br>
                <a:rPr kumimoji="0" lang="en-US" sz="8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br>
              <a:r>
                <a:rPr kumimoji="0" lang="en-US" sz="8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t>PwC: Aerospace and Defense 2018 Year in Review</a:t>
              </a:r>
            </a:p>
          </p:txBody>
        </p:sp>
        <p:grpSp>
          <p:nvGrpSpPr>
            <p:cNvPr id="37" name="Group 36">
              <a:extLst>
                <a:ext uri="{FF2B5EF4-FFF2-40B4-BE49-F238E27FC236}">
                  <a16:creationId xmlns:a16="http://schemas.microsoft.com/office/drawing/2014/main" id="{EDCFC926-5F96-477B-81C5-1BB3A87BDE78}"/>
                </a:ext>
              </a:extLst>
            </p:cNvPr>
            <p:cNvGrpSpPr/>
            <p:nvPr/>
          </p:nvGrpSpPr>
          <p:grpSpPr>
            <a:xfrm>
              <a:off x="8474656" y="4401790"/>
              <a:ext cx="2560320" cy="2020610"/>
              <a:chOff x="8672478" y="3848128"/>
              <a:chExt cx="2560320" cy="2020610"/>
            </a:xfrm>
          </p:grpSpPr>
          <p:sp>
            <p:nvSpPr>
              <p:cNvPr id="38" name="Rectangle 37">
                <a:extLst>
                  <a:ext uri="{FF2B5EF4-FFF2-40B4-BE49-F238E27FC236}">
                    <a16:creationId xmlns:a16="http://schemas.microsoft.com/office/drawing/2014/main" id="{865EA6F1-AD71-4331-93F6-4D7CC0F0368C}"/>
                  </a:ext>
                </a:extLst>
              </p:cNvPr>
              <p:cNvSpPr/>
              <p:nvPr/>
            </p:nvSpPr>
            <p:spPr>
              <a:xfrm>
                <a:off x="8672478" y="4945408"/>
                <a:ext cx="2560320" cy="923330"/>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All of the top 10</a:t>
                </a:r>
                <a:b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automotive and </a:t>
                </a:r>
                <a:b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b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aerospace companies</a:t>
                </a:r>
                <a:endParaRPr kumimoji="0" lang="en-US" sz="14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endParaRPr>
              </a:p>
            </p:txBody>
          </p:sp>
          <p:pic>
            <p:nvPicPr>
              <p:cNvPr id="39" name="Graphic 26">
                <a:extLst>
                  <a:ext uri="{FF2B5EF4-FFF2-40B4-BE49-F238E27FC236}">
                    <a16:creationId xmlns:a16="http://schemas.microsoft.com/office/drawing/2014/main" id="{1F6CC9EE-98ED-4BA9-BC54-B3E3C71AC3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3906" y="3848128"/>
                <a:ext cx="731520" cy="731520"/>
              </a:xfrm>
              <a:prstGeom prst="rect">
                <a:avLst/>
              </a:prstGeom>
            </p:spPr>
          </p:pic>
          <p:pic>
            <p:nvPicPr>
              <p:cNvPr id="40" name="Graphic 26">
                <a:extLst>
                  <a:ext uri="{FF2B5EF4-FFF2-40B4-BE49-F238E27FC236}">
                    <a16:creationId xmlns:a16="http://schemas.microsoft.com/office/drawing/2014/main" id="{90137E19-52AF-4CF7-B8AB-8C501A9C03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15466" y="4213888"/>
                <a:ext cx="731520" cy="731520"/>
              </a:xfrm>
              <a:prstGeom prst="rect">
                <a:avLst/>
              </a:prstGeom>
            </p:spPr>
          </p:pic>
        </p:grpSp>
      </p:grpSp>
      <p:grpSp>
        <p:nvGrpSpPr>
          <p:cNvPr id="42" name="Group 41">
            <a:extLst>
              <a:ext uri="{FF2B5EF4-FFF2-40B4-BE49-F238E27FC236}">
                <a16:creationId xmlns:a16="http://schemas.microsoft.com/office/drawing/2014/main" id="{E6C1BE9B-ADB0-4F08-BBCA-4FDA482CCC7D}"/>
              </a:ext>
            </a:extLst>
          </p:cNvPr>
          <p:cNvGrpSpPr/>
          <p:nvPr/>
        </p:nvGrpSpPr>
        <p:grpSpPr>
          <a:xfrm>
            <a:off x="6723341" y="2118528"/>
            <a:ext cx="2743200" cy="2416002"/>
            <a:chOff x="301414" y="4008572"/>
            <a:chExt cx="2743200" cy="2416002"/>
          </a:xfrm>
        </p:grpSpPr>
        <p:sp>
          <p:nvSpPr>
            <p:cNvPr id="43" name="Rectangle 42">
              <a:extLst>
                <a:ext uri="{FF2B5EF4-FFF2-40B4-BE49-F238E27FC236}">
                  <a16:creationId xmlns:a16="http://schemas.microsoft.com/office/drawing/2014/main" id="{2813B3F9-389A-4CE5-A2BB-752D3B7D5F6B}"/>
                </a:ext>
              </a:extLst>
            </p:cNvPr>
            <p:cNvSpPr/>
            <p:nvPr/>
          </p:nvSpPr>
          <p:spPr>
            <a:xfrm>
              <a:off x="301414" y="5080616"/>
              <a:ext cx="2743200" cy="1343958"/>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2400" b="1"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100,000+</a:t>
              </a:r>
            </a:p>
            <a:p>
              <a:pPr marL="0" marR="0" lvl="0" indent="0" algn="ctr" defTabSz="914400" rtl="0" eaLnBrk="1" fontAlgn="auto" latinLnBrk="0" hangingPunct="1">
                <a:lnSpc>
                  <a:spcPct val="100000"/>
                </a:lnSpc>
                <a:spcBef>
                  <a:spcPts val="0"/>
                </a:spcBef>
                <a:spcAft>
                  <a:spcPts val="400"/>
                </a:spcAft>
                <a:buClrTx/>
                <a:buSzTx/>
                <a:buFontTx/>
                <a:buNone/>
                <a:tabLst>
                  <a:tab pos="1544638" algn="l"/>
                </a:tabLst>
                <a:defRPr/>
              </a:pP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businesses, governments, and universities</a:t>
              </a:r>
            </a:p>
          </p:txBody>
        </p:sp>
        <p:pic>
          <p:nvPicPr>
            <p:cNvPr id="44" name="Graphic 43" descr="City">
              <a:extLst>
                <a:ext uri="{FF2B5EF4-FFF2-40B4-BE49-F238E27FC236}">
                  <a16:creationId xmlns:a16="http://schemas.microsoft.com/office/drawing/2014/main" id="{3AC068C0-5B25-4264-A184-99F398F6E97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55794" y="4008572"/>
              <a:ext cx="1234440" cy="1234440"/>
            </a:xfrm>
            <a:prstGeom prst="rect">
              <a:avLst/>
            </a:prstGeom>
          </p:spPr>
        </p:pic>
      </p:grpSp>
      <p:grpSp>
        <p:nvGrpSpPr>
          <p:cNvPr id="5" name="Group 4">
            <a:extLst>
              <a:ext uri="{FF2B5EF4-FFF2-40B4-BE49-F238E27FC236}">
                <a16:creationId xmlns:a16="http://schemas.microsoft.com/office/drawing/2014/main" id="{B91E800B-9C59-4C47-B5CB-404CD169F55C}"/>
              </a:ext>
            </a:extLst>
          </p:cNvPr>
          <p:cNvGrpSpPr/>
          <p:nvPr/>
        </p:nvGrpSpPr>
        <p:grpSpPr>
          <a:xfrm>
            <a:off x="6972063" y="268655"/>
            <a:ext cx="2245756" cy="1911581"/>
            <a:chOff x="1151504" y="4236133"/>
            <a:chExt cx="2560320" cy="1914626"/>
          </a:xfrm>
        </p:grpSpPr>
        <p:sp>
          <p:nvSpPr>
            <p:cNvPr id="41" name="Rectangle 40">
              <a:extLst>
                <a:ext uri="{FF2B5EF4-FFF2-40B4-BE49-F238E27FC236}">
                  <a16:creationId xmlns:a16="http://schemas.microsoft.com/office/drawing/2014/main" id="{967CE7E5-C5BC-42FF-8360-9785B5DA2A29}"/>
                </a:ext>
              </a:extLst>
            </p:cNvPr>
            <p:cNvSpPr/>
            <p:nvPr/>
          </p:nvSpPr>
          <p:spPr>
            <a:xfrm>
              <a:off x="1151504" y="5365929"/>
              <a:ext cx="2560320" cy="784830"/>
            </a:xfrm>
            <a:prstGeom prst="rect">
              <a:avLst/>
            </a:prstGeom>
          </p:spPr>
          <p:txBody>
            <a:bodyPr wrap="square" lIns="0" rIns="0">
              <a:spAutoFit/>
            </a:bodyPr>
            <a:lstStyle/>
            <a:p>
              <a:pPr marL="0" marR="0" lvl="0" indent="0" algn="ctr" defTabSz="914400" rtl="0" eaLnBrk="1" fontAlgn="auto" latinLnBrk="0" hangingPunct="1">
                <a:lnSpc>
                  <a:spcPct val="100000"/>
                </a:lnSpc>
                <a:spcBef>
                  <a:spcPts val="0"/>
                </a:spcBef>
                <a:spcAft>
                  <a:spcPts val="400"/>
                </a:spcAft>
                <a:buClrTx/>
                <a:buSzTx/>
                <a:buFontTx/>
                <a:buNone/>
                <a:tabLst/>
                <a:defRPr/>
              </a:pPr>
              <a:r>
                <a:rPr kumimoji="0" lang="en-US" sz="2400" b="1" i="0" u="none" strike="noStrike" kern="1200" cap="none" spc="0" normalizeH="0" baseline="0" noProof="0" dirty="0">
                  <a:ln>
                    <a:noFill/>
                  </a:ln>
                  <a:solidFill>
                    <a:srgbClr val="035691"/>
                  </a:solidFill>
                  <a:effectLst/>
                  <a:uLnTx/>
                  <a:uFillTx/>
                  <a:latin typeface="Arial" panose="020B0604020202020204" pitchFamily="34" charset="0"/>
                  <a:ea typeface="+mn-ea"/>
                  <a:cs typeface="+mn-cs"/>
                </a:rPr>
                <a:t>4 million+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25687"/>
                  </a:solidFill>
                  <a:effectLst/>
                  <a:uLnTx/>
                  <a:uFillTx/>
                  <a:latin typeface="Arial" panose="020B0604020202020204" pitchFamily="34" charset="0"/>
                  <a:ea typeface="+mn-ea"/>
                  <a:cs typeface="+mn-cs"/>
                </a:rPr>
                <a:t>users in 185 countries</a:t>
              </a:r>
            </a:p>
          </p:txBody>
        </p:sp>
        <p:pic>
          <p:nvPicPr>
            <p:cNvPr id="45" name="Graphic 44">
              <a:extLst>
                <a:ext uri="{FF2B5EF4-FFF2-40B4-BE49-F238E27FC236}">
                  <a16:creationId xmlns:a16="http://schemas.microsoft.com/office/drawing/2014/main" id="{792CB07F-DC54-441A-B39E-2D62A24169A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86508" y="4236133"/>
              <a:ext cx="1307592" cy="1307592"/>
            </a:xfrm>
            <a:prstGeom prst="rect">
              <a:avLst/>
            </a:prstGeom>
          </p:spPr>
        </p:pic>
      </p:grpSp>
      <p:sp>
        <p:nvSpPr>
          <p:cNvPr id="4" name="Content Placeholder 3">
            <a:extLst>
              <a:ext uri="{FF2B5EF4-FFF2-40B4-BE49-F238E27FC236}">
                <a16:creationId xmlns:a16="http://schemas.microsoft.com/office/drawing/2014/main" id="{A0C185C4-C522-4A20-85F2-3DBBFB91AA0F}"/>
              </a:ext>
            </a:extLst>
          </p:cNvPr>
          <p:cNvSpPr>
            <a:spLocks noGrp="1"/>
          </p:cNvSpPr>
          <p:nvPr>
            <p:ph idx="1"/>
          </p:nvPr>
        </p:nvSpPr>
        <p:spPr>
          <a:xfrm>
            <a:off x="609602" y="1600200"/>
            <a:ext cx="7010398" cy="4648200"/>
          </a:xfrm>
        </p:spPr>
        <p:txBody>
          <a:bodyPr numCol="2"/>
          <a:lstStyle/>
          <a:p>
            <a:pPr lvl="0"/>
            <a:r>
              <a:rPr lang="en-US" sz="2000" dirty="0"/>
              <a:t>Amazon</a:t>
            </a:r>
          </a:p>
          <a:p>
            <a:pPr lvl="0"/>
            <a:r>
              <a:rPr lang="en-US" sz="2000" dirty="0"/>
              <a:t>Apple</a:t>
            </a:r>
          </a:p>
          <a:p>
            <a:r>
              <a:rPr lang="en-US" sz="2000" dirty="0"/>
              <a:t>AT4 wireless</a:t>
            </a:r>
          </a:p>
          <a:p>
            <a:pPr lvl="0"/>
            <a:r>
              <a:rPr lang="en-US" sz="2000" dirty="0"/>
              <a:t>BAE Systems</a:t>
            </a:r>
          </a:p>
          <a:p>
            <a:r>
              <a:rPr lang="en-US" sz="2000" dirty="0"/>
              <a:t>Bank of England/PRA</a:t>
            </a:r>
          </a:p>
          <a:p>
            <a:r>
              <a:rPr lang="en-US" sz="2000" dirty="0"/>
              <a:t>BMW</a:t>
            </a:r>
          </a:p>
          <a:p>
            <a:r>
              <a:rPr lang="en-US" sz="2000" dirty="0"/>
              <a:t>Boeing</a:t>
            </a:r>
          </a:p>
          <a:p>
            <a:pPr lvl="0"/>
            <a:r>
              <a:rPr lang="en-US" sz="2000" dirty="0"/>
              <a:t>Facebook</a:t>
            </a:r>
          </a:p>
          <a:p>
            <a:r>
              <a:rPr lang="en-US" sz="2000" dirty="0"/>
              <a:t>Ford Motor Company</a:t>
            </a:r>
          </a:p>
          <a:p>
            <a:pPr lvl="0"/>
            <a:r>
              <a:rPr lang="en-US" sz="2000" dirty="0"/>
              <a:t>Genentech</a:t>
            </a:r>
          </a:p>
          <a:p>
            <a:r>
              <a:rPr lang="en-US" sz="2000" dirty="0"/>
              <a:t>Google</a:t>
            </a:r>
          </a:p>
          <a:p>
            <a:r>
              <a:rPr lang="en-US" sz="2000" dirty="0"/>
              <a:t>Huawei</a:t>
            </a:r>
          </a:p>
          <a:p>
            <a:r>
              <a:rPr lang="en-US" sz="2000" dirty="0"/>
              <a:t>Hydro-Québec</a:t>
            </a:r>
          </a:p>
          <a:p>
            <a:r>
              <a:rPr lang="en-US" sz="2000" dirty="0"/>
              <a:t>Intel</a:t>
            </a:r>
          </a:p>
          <a:p>
            <a:r>
              <a:rPr lang="en-US" sz="2000" dirty="0"/>
              <a:t>Johnson &amp; Johnson</a:t>
            </a:r>
          </a:p>
          <a:p>
            <a:r>
              <a:rPr lang="en-US" sz="2000" dirty="0"/>
              <a:t>JP Morgan</a:t>
            </a:r>
          </a:p>
          <a:p>
            <a:r>
              <a:rPr lang="en-US" sz="2000" dirty="0"/>
              <a:t>NASA</a:t>
            </a:r>
          </a:p>
          <a:p>
            <a:r>
              <a:rPr lang="en-US" sz="2000" dirty="0"/>
              <a:t>Nokia</a:t>
            </a:r>
          </a:p>
          <a:p>
            <a:r>
              <a:rPr lang="en-US" sz="2000" dirty="0"/>
              <a:t>Qualcomm</a:t>
            </a:r>
          </a:p>
          <a:p>
            <a:pPr lvl="0"/>
            <a:r>
              <a:rPr lang="en-US" sz="2000" dirty="0"/>
              <a:t>Samsung</a:t>
            </a:r>
          </a:p>
          <a:p>
            <a:pPr lvl="0"/>
            <a:r>
              <a:rPr lang="en-US" sz="2000" dirty="0"/>
              <a:t>Siemens</a:t>
            </a:r>
          </a:p>
          <a:p>
            <a:r>
              <a:rPr lang="en-US" sz="2000" dirty="0"/>
              <a:t>Tetra Pak</a:t>
            </a:r>
          </a:p>
          <a:p>
            <a:r>
              <a:rPr lang="en-US" sz="2000" dirty="0"/>
              <a:t>Texas Instruments</a:t>
            </a:r>
          </a:p>
          <a:p>
            <a:r>
              <a:rPr lang="en-US" sz="2000" dirty="0"/>
              <a:t>Toyota</a:t>
            </a:r>
          </a:p>
        </p:txBody>
      </p:sp>
      <p:sp>
        <p:nvSpPr>
          <p:cNvPr id="3" name="Speech Bubble: Rectangle with Corners Rounded 2">
            <a:extLst>
              <a:ext uri="{FF2B5EF4-FFF2-40B4-BE49-F238E27FC236}">
                <a16:creationId xmlns:a16="http://schemas.microsoft.com/office/drawing/2014/main" id="{4A4CC8E9-AD51-4405-B4F4-097883DC0788}"/>
              </a:ext>
            </a:extLst>
          </p:cNvPr>
          <p:cNvSpPr/>
          <p:nvPr/>
        </p:nvSpPr>
        <p:spPr>
          <a:xfrm>
            <a:off x="9460094" y="1726978"/>
            <a:ext cx="2704331" cy="2165227"/>
          </a:xfrm>
          <a:prstGeom prst="wedgeRoundRectCallout">
            <a:avLst>
              <a:gd name="adj1" fmla="val -53304"/>
              <a:gd name="adj2" fmla="val 104957"/>
              <a:gd name="adj3" fmla="val 16667"/>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“If you want to work at Google, make sure you can use MATLAB”</a:t>
            </a:r>
          </a:p>
          <a:p>
            <a:pPr marL="0" marR="0" lvl="0" indent="0" algn="r" defTabSz="914400" rtl="0" eaLnBrk="1" fontAlgn="auto" latinLnBrk="0" hangingPunct="1">
              <a:lnSpc>
                <a:spcPct val="10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Jonathan Rosenburg,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former Google Senior Vice President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636569"/>
                </a:solidFill>
                <a:effectLst/>
                <a:uLnTx/>
                <a:uFillTx/>
                <a:latin typeface="Arial" pitchFamily="34" charset="0"/>
                <a:ea typeface="+mn-ea"/>
                <a:cs typeface="Arial" pitchFamily="34" charset="0"/>
              </a:rPr>
              <a:t>Business Insider 2014</a:t>
            </a:r>
            <a:endParaRPr kumimoji="0" lang="en-US" sz="20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5921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75D73-48BB-4A43-98AB-38CEA6697EF8}"/>
              </a:ext>
            </a:extLst>
          </p:cNvPr>
          <p:cNvSpPr>
            <a:spLocks noGrp="1"/>
          </p:cNvSpPr>
          <p:nvPr>
            <p:ph type="title"/>
          </p:nvPr>
        </p:nvSpPr>
        <p:spPr/>
        <p:txBody>
          <a:bodyPr/>
          <a:lstStyle/>
          <a:p>
            <a:r>
              <a:rPr lang="en-US" dirty="0">
                <a:latin typeface="Arial"/>
                <a:cs typeface="Arial"/>
              </a:rPr>
              <a:t>Why Do I Need MATLAB?</a:t>
            </a:r>
          </a:p>
        </p:txBody>
      </p:sp>
      <p:sp>
        <p:nvSpPr>
          <p:cNvPr id="3" name="Content Placeholder 2">
            <a:extLst>
              <a:ext uri="{FF2B5EF4-FFF2-40B4-BE49-F238E27FC236}">
                <a16:creationId xmlns:a16="http://schemas.microsoft.com/office/drawing/2014/main" id="{65164179-C84F-49D7-BECD-3AAEDF3973F7}"/>
              </a:ext>
            </a:extLst>
          </p:cNvPr>
          <p:cNvSpPr>
            <a:spLocks noGrp="1"/>
          </p:cNvSpPr>
          <p:nvPr>
            <p:ph idx="1"/>
          </p:nvPr>
        </p:nvSpPr>
        <p:spPr>
          <a:xfrm>
            <a:off x="609602" y="1600200"/>
            <a:ext cx="6857998" cy="4648200"/>
          </a:xfrm>
        </p:spPr>
        <p:txBody>
          <a:bodyPr/>
          <a:lstStyle/>
          <a:p>
            <a:pPr>
              <a:spcBef>
                <a:spcPts val="1200"/>
              </a:spcBef>
              <a:spcAft>
                <a:spcPts val="1200"/>
              </a:spcAft>
            </a:pPr>
            <a:r>
              <a:rPr lang="en-US" dirty="0"/>
              <a:t>Software installations at over 90,000 business, government, and university sites</a:t>
            </a:r>
          </a:p>
          <a:p>
            <a:pPr>
              <a:spcBef>
                <a:spcPts val="1200"/>
              </a:spcBef>
              <a:spcAft>
                <a:spcPts val="1200"/>
              </a:spcAft>
            </a:pPr>
            <a:r>
              <a:rPr lang="en-US" dirty="0"/>
              <a:t>Enables you to express your ideas and collaborate across disciplines</a:t>
            </a:r>
          </a:p>
          <a:p>
            <a:pPr>
              <a:spcBef>
                <a:spcPts val="1200"/>
              </a:spcBef>
              <a:spcAft>
                <a:spcPts val="1200"/>
              </a:spcAft>
            </a:pPr>
            <a:r>
              <a:rPr lang="en-US" dirty="0"/>
              <a:t>Model-Based Design is transforming the way engineers and scientists work (Simulink)</a:t>
            </a:r>
          </a:p>
          <a:p>
            <a:pPr>
              <a:spcBef>
                <a:spcPts val="1200"/>
              </a:spcBef>
              <a:spcAft>
                <a:spcPts val="1200"/>
              </a:spcAft>
            </a:pPr>
            <a:r>
              <a:rPr lang="en-US" dirty="0"/>
              <a:t>Toolboxes and support packages for almost every need</a:t>
            </a:r>
          </a:p>
          <a:p>
            <a:endParaRPr lang="en-US" dirty="0"/>
          </a:p>
        </p:txBody>
      </p:sp>
      <p:pic>
        <p:nvPicPr>
          <p:cNvPr id="9" name="Picture 8">
            <a:extLst>
              <a:ext uri="{FF2B5EF4-FFF2-40B4-BE49-F238E27FC236}">
                <a16:creationId xmlns:a16="http://schemas.microsoft.com/office/drawing/2014/main" id="{A7717A34-721B-4BE5-8EBF-933A2BB26BF0}"/>
              </a:ext>
            </a:extLst>
          </p:cNvPr>
          <p:cNvPicPr>
            <a:picLocks noChangeAspect="1"/>
          </p:cNvPicPr>
          <p:nvPr/>
        </p:nvPicPr>
        <p:blipFill rotWithShape="1">
          <a:blip r:embed="rId2"/>
          <a:srcRect r="164"/>
          <a:stretch/>
        </p:blipFill>
        <p:spPr>
          <a:xfrm>
            <a:off x="7696200" y="838200"/>
            <a:ext cx="4038600" cy="2440682"/>
          </a:xfrm>
          <a:prstGeom prst="rect">
            <a:avLst/>
          </a:prstGeom>
        </p:spPr>
      </p:pic>
      <p:pic>
        <p:nvPicPr>
          <p:cNvPr id="10" name="Picture 9">
            <a:extLst>
              <a:ext uri="{FF2B5EF4-FFF2-40B4-BE49-F238E27FC236}">
                <a16:creationId xmlns:a16="http://schemas.microsoft.com/office/drawing/2014/main" id="{5B5724A8-C22D-44FD-92CE-9635C9531B4D}"/>
              </a:ext>
            </a:extLst>
          </p:cNvPr>
          <p:cNvPicPr>
            <a:picLocks noChangeAspect="1"/>
          </p:cNvPicPr>
          <p:nvPr/>
        </p:nvPicPr>
        <p:blipFill>
          <a:blip r:embed="rId3"/>
          <a:stretch>
            <a:fillRect/>
          </a:stretch>
        </p:blipFill>
        <p:spPr>
          <a:xfrm>
            <a:off x="8382000" y="3579119"/>
            <a:ext cx="2844244" cy="2223630"/>
          </a:xfrm>
          <a:prstGeom prst="rect">
            <a:avLst/>
          </a:prstGeom>
        </p:spPr>
      </p:pic>
    </p:spTree>
    <p:extLst>
      <p:ext uri="{BB962C8B-B14F-4D97-AF65-F5344CB8AC3E}">
        <p14:creationId xmlns:p14="http://schemas.microsoft.com/office/powerpoint/2010/main" val="3681608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7DC7C-674A-3A52-287F-A1C36046A823}"/>
              </a:ext>
            </a:extLst>
          </p:cNvPr>
          <p:cNvSpPr>
            <a:spLocks noGrp="1"/>
          </p:cNvSpPr>
          <p:nvPr>
            <p:ph type="title"/>
          </p:nvPr>
        </p:nvSpPr>
        <p:spPr>
          <a:xfrm>
            <a:off x="609602" y="457200"/>
            <a:ext cx="10769600" cy="990600"/>
          </a:xfrm>
        </p:spPr>
        <p:txBody>
          <a:bodyPr anchor="t">
            <a:normAutofit/>
          </a:bodyPr>
          <a:lstStyle/>
          <a:p>
            <a:r>
              <a:rPr lang="en-US" dirty="0"/>
              <a:t>Use MATLAB wherever you are</a:t>
            </a:r>
          </a:p>
        </p:txBody>
      </p:sp>
      <p:pic>
        <p:nvPicPr>
          <p:cNvPr id="3" name="Picture 2" descr="A close-up of a computer&#10;&#10;Description automatically generated">
            <a:extLst>
              <a:ext uri="{FF2B5EF4-FFF2-40B4-BE49-F238E27FC236}">
                <a16:creationId xmlns:a16="http://schemas.microsoft.com/office/drawing/2014/main" id="{F182AB7B-B10D-9BBD-CDF6-EDD6D8068125}"/>
              </a:ext>
            </a:extLst>
          </p:cNvPr>
          <p:cNvPicPr>
            <a:picLocks noChangeAspect="1"/>
          </p:cNvPicPr>
          <p:nvPr/>
        </p:nvPicPr>
        <p:blipFill>
          <a:blip r:embed="rId3"/>
          <a:stretch>
            <a:fillRect/>
          </a:stretch>
        </p:blipFill>
        <p:spPr>
          <a:xfrm>
            <a:off x="1862667" y="1600200"/>
            <a:ext cx="8263470" cy="4648200"/>
          </a:xfrm>
          <a:prstGeom prst="rect">
            <a:avLst/>
          </a:prstGeom>
          <a:noFill/>
        </p:spPr>
      </p:pic>
    </p:spTree>
    <p:extLst>
      <p:ext uri="{BB962C8B-B14F-4D97-AF65-F5344CB8AC3E}">
        <p14:creationId xmlns:p14="http://schemas.microsoft.com/office/powerpoint/2010/main" val="2879387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9991843-537A-6B57-E102-7B832AFE9B99}"/>
              </a:ext>
            </a:extLst>
          </p:cNvPr>
          <p:cNvPicPr>
            <a:picLocks noChangeAspect="1"/>
          </p:cNvPicPr>
          <p:nvPr/>
        </p:nvPicPr>
        <p:blipFill>
          <a:blip r:embed="rId3"/>
          <a:stretch>
            <a:fillRect/>
          </a:stretch>
        </p:blipFill>
        <p:spPr>
          <a:xfrm>
            <a:off x="6476296" y="1088673"/>
            <a:ext cx="4857441" cy="5337810"/>
          </a:xfrm>
          <a:prstGeom prst="rect">
            <a:avLst/>
          </a:prstGeom>
        </p:spPr>
      </p:pic>
      <p:sp>
        <p:nvSpPr>
          <p:cNvPr id="2" name="Title 1">
            <a:extLst>
              <a:ext uri="{FF2B5EF4-FFF2-40B4-BE49-F238E27FC236}">
                <a16:creationId xmlns:a16="http://schemas.microsoft.com/office/drawing/2014/main" id="{8FA9098E-7DC0-453A-9850-92828B2A303C}"/>
              </a:ext>
            </a:extLst>
          </p:cNvPr>
          <p:cNvSpPr>
            <a:spLocks noGrp="1"/>
          </p:cNvSpPr>
          <p:nvPr>
            <p:ph type="title"/>
          </p:nvPr>
        </p:nvSpPr>
        <p:spPr/>
        <p:txBody>
          <a:bodyPr/>
          <a:lstStyle/>
          <a:p>
            <a:r>
              <a:rPr lang="en-US" dirty="0"/>
              <a:t>Create interactive, human readable scripts in the Live Editor</a:t>
            </a:r>
            <a:endParaRPr lang="en-US" b="1" dirty="0">
              <a:solidFill>
                <a:schemeClr val="tx1"/>
              </a:solidFill>
            </a:endParaRPr>
          </a:p>
        </p:txBody>
      </p:sp>
      <p:sp>
        <p:nvSpPr>
          <p:cNvPr id="3" name="Content Placeholder 2">
            <a:extLst>
              <a:ext uri="{FF2B5EF4-FFF2-40B4-BE49-F238E27FC236}">
                <a16:creationId xmlns:a16="http://schemas.microsoft.com/office/drawing/2014/main" id="{A46E8FEB-F5C0-F9B9-B934-64543C054C8F}"/>
              </a:ext>
            </a:extLst>
          </p:cNvPr>
          <p:cNvSpPr txBox="1">
            <a:spLocks/>
          </p:cNvSpPr>
          <p:nvPr/>
        </p:nvSpPr>
        <p:spPr>
          <a:xfrm>
            <a:off x="761999" y="1520190"/>
            <a:ext cx="5031973" cy="4956810"/>
          </a:xfrm>
          <a:prstGeom prst="rect">
            <a:avLst/>
          </a:prstGeom>
        </p:spPr>
        <p:txBody>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Make scripts readable</a:t>
            </a:r>
          </a:p>
          <a:p>
            <a:pPr lvl="1"/>
            <a:r>
              <a:rPr lang="en-US" dirty="0"/>
              <a:t>Richly formatted text</a:t>
            </a:r>
          </a:p>
          <a:p>
            <a:pPr lvl="1"/>
            <a:r>
              <a:rPr lang="en-US" dirty="0"/>
              <a:t>Interleave code &amp; output</a:t>
            </a:r>
          </a:p>
          <a:p>
            <a:endParaRPr lang="en-US" dirty="0"/>
          </a:p>
          <a:p>
            <a:r>
              <a:rPr lang="en-US" dirty="0"/>
              <a:t>Add interactivity</a:t>
            </a:r>
          </a:p>
          <a:p>
            <a:pPr lvl="1"/>
            <a:r>
              <a:rPr lang="en-US" dirty="0"/>
              <a:t>Hyperlinks and table of contents</a:t>
            </a:r>
          </a:p>
          <a:p>
            <a:pPr lvl="1"/>
            <a:r>
              <a:rPr lang="en-US" dirty="0"/>
              <a:t>Live Controls to adjust parameters</a:t>
            </a:r>
          </a:p>
          <a:p>
            <a:endParaRPr lang="en-US" dirty="0"/>
          </a:p>
          <a:p>
            <a:r>
              <a:rPr lang="en-US" dirty="0"/>
              <a:t>Share with non-MATLAB users</a:t>
            </a:r>
          </a:p>
          <a:p>
            <a:pPr lvl="1"/>
            <a:r>
              <a:rPr lang="en-US" dirty="0"/>
              <a:t>Export as report (pdf, docx, etc.)</a:t>
            </a:r>
          </a:p>
          <a:p>
            <a:pPr lvl="1"/>
            <a:r>
              <a:rPr lang="en-US" dirty="0"/>
              <a:t>Share through GitHub and MATLAB Online</a:t>
            </a:r>
          </a:p>
        </p:txBody>
      </p:sp>
      <p:sp>
        <p:nvSpPr>
          <p:cNvPr id="5" name="Arrow: Right 4">
            <a:extLst>
              <a:ext uri="{FF2B5EF4-FFF2-40B4-BE49-F238E27FC236}">
                <a16:creationId xmlns:a16="http://schemas.microsoft.com/office/drawing/2014/main" id="{DECE1AEE-DF6C-5516-C288-4153AB3177A6}"/>
              </a:ext>
            </a:extLst>
          </p:cNvPr>
          <p:cNvSpPr/>
          <p:nvPr/>
        </p:nvSpPr>
        <p:spPr>
          <a:xfrm>
            <a:off x="6023991" y="2204864"/>
            <a:ext cx="650371"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 name="Arrow: Right 5">
            <a:extLst>
              <a:ext uri="{FF2B5EF4-FFF2-40B4-BE49-F238E27FC236}">
                <a16:creationId xmlns:a16="http://schemas.microsoft.com/office/drawing/2014/main" id="{3EB801A1-55B3-7284-5436-712344C69549}"/>
              </a:ext>
            </a:extLst>
          </p:cNvPr>
          <p:cNvSpPr/>
          <p:nvPr/>
        </p:nvSpPr>
        <p:spPr>
          <a:xfrm>
            <a:off x="6023992" y="5170539"/>
            <a:ext cx="65037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Arrow: Right 6">
            <a:extLst>
              <a:ext uri="{FF2B5EF4-FFF2-40B4-BE49-F238E27FC236}">
                <a16:creationId xmlns:a16="http://schemas.microsoft.com/office/drawing/2014/main" id="{6F0D05C7-FC8B-8D72-8FB5-F2C323C61D52}"/>
              </a:ext>
            </a:extLst>
          </p:cNvPr>
          <p:cNvSpPr/>
          <p:nvPr/>
        </p:nvSpPr>
        <p:spPr>
          <a:xfrm>
            <a:off x="6023992" y="2899410"/>
            <a:ext cx="650370" cy="3048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Arrow: Right 7">
            <a:extLst>
              <a:ext uri="{FF2B5EF4-FFF2-40B4-BE49-F238E27FC236}">
                <a16:creationId xmlns:a16="http://schemas.microsoft.com/office/drawing/2014/main" id="{31CC64B5-AA24-7448-B1B6-C908533E63FA}"/>
              </a:ext>
            </a:extLst>
          </p:cNvPr>
          <p:cNvSpPr/>
          <p:nvPr/>
        </p:nvSpPr>
        <p:spPr>
          <a:xfrm>
            <a:off x="6023992" y="4386667"/>
            <a:ext cx="650370" cy="30479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31090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0"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Effect transition="in" filter="fade">
                                      <p:cBhvr>
                                        <p:cTn id="11" dur="500"/>
                                        <p:tgtEl>
                                          <p:spTgt spid="3">
                                            <p:txEl>
                                              <p:pRg st="4" end="4"/>
                                            </p:txEl>
                                          </p:spTgt>
                                        </p:tgtEl>
                                      </p:cBhvr>
                                    </p:animEffect>
                                  </p:childTnLst>
                                </p:cTn>
                              </p:par>
                              <p:par>
                                <p:cTn id="12" presetID="10" presetClass="entr" presetSubtype="0" fill="hold" nodeType="withEffect">
                                  <p:stCondLst>
                                    <p:cond delay="0"/>
                                  </p:stCondLst>
                                  <p:childTnLst>
                                    <p:set>
                                      <p:cBhvr>
                                        <p:cTn id="13" dur="1" fill="hold">
                                          <p:stCondLst>
                                            <p:cond delay="0"/>
                                          </p:stCondLst>
                                        </p:cTn>
                                        <p:tgtEl>
                                          <p:spTgt spid="3">
                                            <p:txEl>
                                              <p:pRg st="5" end="5"/>
                                            </p:txEl>
                                          </p:spTgt>
                                        </p:tgtEl>
                                        <p:attrNameLst>
                                          <p:attrName>style.visibility</p:attrName>
                                        </p:attrNameLst>
                                      </p:cBhvr>
                                      <p:to>
                                        <p:strVal val="visible"/>
                                      </p:to>
                                    </p:set>
                                    <p:animEffect transition="in" filter="fade">
                                      <p:cBhvr>
                                        <p:cTn id="14" dur="500"/>
                                        <p:tgtEl>
                                          <p:spTgt spid="3">
                                            <p:txEl>
                                              <p:pRg st="5" end="5"/>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8"/>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fade">
                                      <p:cBhvr>
                                        <p:cTn id="32" dur="500"/>
                                        <p:tgtEl>
                                          <p:spTgt spid="3">
                                            <p:txEl>
                                              <p:pRg st="8" end="8"/>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fade">
                                      <p:cBhvr>
                                        <p:cTn id="38"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7"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D10A-1F92-325D-148A-000F205E1136}"/>
              </a:ext>
            </a:extLst>
          </p:cNvPr>
          <p:cNvSpPr>
            <a:spLocks noGrp="1"/>
          </p:cNvSpPr>
          <p:nvPr>
            <p:ph type="title"/>
          </p:nvPr>
        </p:nvSpPr>
        <p:spPr/>
        <p:txBody>
          <a:bodyPr/>
          <a:lstStyle/>
          <a:p>
            <a:r>
              <a:rPr lang="en-US" dirty="0"/>
              <a:t>Interactively solve tasks and workflows</a:t>
            </a:r>
          </a:p>
        </p:txBody>
      </p:sp>
      <p:sp>
        <p:nvSpPr>
          <p:cNvPr id="3" name="Content Placeholder 2">
            <a:extLst>
              <a:ext uri="{FF2B5EF4-FFF2-40B4-BE49-F238E27FC236}">
                <a16:creationId xmlns:a16="http://schemas.microsoft.com/office/drawing/2014/main" id="{3AA16211-5F71-D8E1-CEAD-E95B375D3CB2}"/>
              </a:ext>
            </a:extLst>
          </p:cNvPr>
          <p:cNvSpPr>
            <a:spLocks noGrp="1"/>
          </p:cNvSpPr>
          <p:nvPr>
            <p:ph idx="1"/>
          </p:nvPr>
        </p:nvSpPr>
        <p:spPr>
          <a:xfrm>
            <a:off x="262579" y="1412776"/>
            <a:ext cx="5486398" cy="4648200"/>
          </a:xfrm>
        </p:spPr>
        <p:txBody>
          <a:bodyPr/>
          <a:lstStyle/>
          <a:p>
            <a:r>
              <a:rPr lang="en-US" sz="2000" dirty="0"/>
              <a:t>Live Tasks solve steps within the Live Editor</a:t>
            </a:r>
          </a:p>
          <a:p>
            <a:pPr marL="0" indent="0">
              <a:buNone/>
            </a:pPr>
            <a:endParaRPr lang="en-US" sz="2000" dirty="0"/>
          </a:p>
          <a:p>
            <a:r>
              <a:rPr lang="en-US" sz="2000" dirty="0"/>
              <a:t>Apps solve larger, multi-step workflows</a:t>
            </a:r>
          </a:p>
          <a:p>
            <a:pPr marL="0" indent="0">
              <a:buNone/>
            </a:pPr>
            <a:endParaRPr lang="en-US" sz="2000" dirty="0"/>
          </a:p>
          <a:p>
            <a:r>
              <a:rPr lang="en-US" sz="2000" dirty="0"/>
              <a:t>Generate the code for your solution</a:t>
            </a:r>
          </a:p>
          <a:p>
            <a:pPr marL="0" indent="0">
              <a:buNone/>
            </a:pPr>
            <a:endParaRPr lang="en-US" sz="2000" dirty="0"/>
          </a:p>
          <a:p>
            <a:r>
              <a:rPr lang="en-US" sz="2000" dirty="0"/>
              <a:t>40+ Live Tasks and 120+ Apps</a:t>
            </a:r>
          </a:p>
          <a:p>
            <a:pPr marL="0" indent="0">
              <a:buNone/>
            </a:pPr>
            <a:endParaRPr lang="en-US" sz="2000" dirty="0"/>
          </a:p>
          <a:p>
            <a:r>
              <a:rPr lang="en-US" sz="2000" dirty="0"/>
              <a:t>Build and share custom Tasks and Apps</a:t>
            </a:r>
          </a:p>
        </p:txBody>
      </p:sp>
      <p:pic>
        <p:nvPicPr>
          <p:cNvPr id="4" name="Picture 3">
            <a:extLst>
              <a:ext uri="{FF2B5EF4-FFF2-40B4-BE49-F238E27FC236}">
                <a16:creationId xmlns:a16="http://schemas.microsoft.com/office/drawing/2014/main" id="{1EE69667-D6BD-BFAD-A82D-E67A9DD148FD}"/>
              </a:ext>
            </a:extLst>
          </p:cNvPr>
          <p:cNvPicPr>
            <a:picLocks noChangeAspect="1"/>
          </p:cNvPicPr>
          <p:nvPr/>
        </p:nvPicPr>
        <p:blipFill>
          <a:blip r:embed="rId3"/>
          <a:stretch>
            <a:fillRect/>
          </a:stretch>
        </p:blipFill>
        <p:spPr>
          <a:xfrm>
            <a:off x="6629400" y="1066800"/>
            <a:ext cx="4526211" cy="2495389"/>
          </a:xfrm>
          <a:prstGeom prst="rect">
            <a:avLst/>
          </a:prstGeom>
        </p:spPr>
      </p:pic>
      <p:pic>
        <p:nvPicPr>
          <p:cNvPr id="8" name="Picture 7">
            <a:extLst>
              <a:ext uri="{FF2B5EF4-FFF2-40B4-BE49-F238E27FC236}">
                <a16:creationId xmlns:a16="http://schemas.microsoft.com/office/drawing/2014/main" id="{AC314A45-CB0D-A845-AACB-D5F20448526F}"/>
              </a:ext>
            </a:extLst>
          </p:cNvPr>
          <p:cNvPicPr>
            <a:picLocks noChangeAspect="1"/>
          </p:cNvPicPr>
          <p:nvPr/>
        </p:nvPicPr>
        <p:blipFill>
          <a:blip r:embed="rId4"/>
          <a:stretch>
            <a:fillRect/>
          </a:stretch>
        </p:blipFill>
        <p:spPr>
          <a:xfrm>
            <a:off x="5972551" y="3581400"/>
            <a:ext cx="5486398" cy="3086099"/>
          </a:xfrm>
          <a:prstGeom prst="rect">
            <a:avLst/>
          </a:prstGeom>
        </p:spPr>
      </p:pic>
      <p:pic>
        <p:nvPicPr>
          <p:cNvPr id="6" name="Picture 5">
            <a:extLst>
              <a:ext uri="{FF2B5EF4-FFF2-40B4-BE49-F238E27FC236}">
                <a16:creationId xmlns:a16="http://schemas.microsoft.com/office/drawing/2014/main" id="{49D238AB-181A-D515-AF16-F808C8803758}"/>
              </a:ext>
            </a:extLst>
          </p:cNvPr>
          <p:cNvPicPr>
            <a:picLocks noChangeAspect="1"/>
          </p:cNvPicPr>
          <p:nvPr/>
        </p:nvPicPr>
        <p:blipFill>
          <a:blip r:embed="rId5"/>
          <a:stretch>
            <a:fillRect/>
          </a:stretch>
        </p:blipFill>
        <p:spPr>
          <a:xfrm>
            <a:off x="5688149" y="1023659"/>
            <a:ext cx="6408712" cy="2514600"/>
          </a:xfrm>
          <a:prstGeom prst="rect">
            <a:avLst/>
          </a:prstGeom>
        </p:spPr>
      </p:pic>
    </p:spTree>
    <p:extLst>
      <p:ext uri="{BB962C8B-B14F-4D97-AF65-F5344CB8AC3E}">
        <p14:creationId xmlns:p14="http://schemas.microsoft.com/office/powerpoint/2010/main" val="16969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5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8" end="8"/>
                                            </p:txEl>
                                          </p:spTgt>
                                        </p:tgtEl>
                                        <p:attrNameLst>
                                          <p:attrName>style.visibility</p:attrName>
                                        </p:attrNameLst>
                                      </p:cBhvr>
                                      <p:to>
                                        <p:strVal val="visible"/>
                                      </p:to>
                                    </p:set>
                                    <p:animEffect transition="in" filter="fade">
                                      <p:cBhvr>
                                        <p:cTn id="2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2EA00-0567-D047-2424-7637927AD806}"/>
              </a:ext>
            </a:extLst>
          </p:cNvPr>
          <p:cNvSpPr>
            <a:spLocks noGrp="1"/>
          </p:cNvSpPr>
          <p:nvPr>
            <p:ph type="title"/>
          </p:nvPr>
        </p:nvSpPr>
        <p:spPr>
          <a:xfrm>
            <a:off x="609602" y="457200"/>
            <a:ext cx="9349553" cy="990600"/>
          </a:xfrm>
        </p:spPr>
        <p:txBody>
          <a:bodyPr anchor="t">
            <a:normAutofit/>
          </a:bodyPr>
          <a:lstStyle/>
          <a:p>
            <a:r>
              <a:rPr lang="en-US" dirty="0"/>
              <a:t>Example: Use Experiment Manager App to perform computational experiments</a:t>
            </a:r>
          </a:p>
        </p:txBody>
      </p:sp>
      <p:sp>
        <p:nvSpPr>
          <p:cNvPr id="3" name="Content Placeholder 2">
            <a:extLst>
              <a:ext uri="{FF2B5EF4-FFF2-40B4-BE49-F238E27FC236}">
                <a16:creationId xmlns:a16="http://schemas.microsoft.com/office/drawing/2014/main" id="{2742381E-528F-FD13-2B32-DE85FF41F773}"/>
              </a:ext>
            </a:extLst>
          </p:cNvPr>
          <p:cNvSpPr>
            <a:spLocks noGrp="1"/>
          </p:cNvSpPr>
          <p:nvPr>
            <p:ph sz="half" idx="1"/>
          </p:nvPr>
        </p:nvSpPr>
        <p:spPr>
          <a:xfrm>
            <a:off x="609602" y="1600200"/>
            <a:ext cx="4047066" cy="4648199"/>
          </a:xfrm>
        </p:spPr>
        <p:txBody>
          <a:bodyPr>
            <a:normAutofit/>
          </a:bodyPr>
          <a:lstStyle/>
          <a:p>
            <a:r>
              <a:rPr lang="en-US" sz="2000" dirty="0"/>
              <a:t>Create and manage experiments</a:t>
            </a:r>
          </a:p>
          <a:p>
            <a:endParaRPr lang="en-US" sz="2000" dirty="0"/>
          </a:p>
          <a:p>
            <a:r>
              <a:rPr lang="en-US" sz="2000" dirty="0"/>
              <a:t>Parameter sweeps and hyperparameter tuning</a:t>
            </a:r>
          </a:p>
          <a:p>
            <a:endParaRPr lang="en-US" sz="2000" dirty="0"/>
          </a:p>
          <a:p>
            <a:r>
              <a:rPr lang="en-US" sz="2000" dirty="0"/>
              <a:t>Parallel and batch processing</a:t>
            </a:r>
          </a:p>
          <a:p>
            <a:endParaRPr lang="en-US" sz="2000" dirty="0"/>
          </a:p>
          <a:p>
            <a:r>
              <a:rPr lang="en-US" sz="2000" dirty="0"/>
              <a:t>Pre-built experiments for machine learning and AI</a:t>
            </a:r>
          </a:p>
        </p:txBody>
      </p:sp>
      <p:pic>
        <p:nvPicPr>
          <p:cNvPr id="5" name="ExperimentManager">
            <a:hlinkClick r:id="" action="ppaction://media"/>
            <a:extLst>
              <a:ext uri="{FF2B5EF4-FFF2-40B4-BE49-F238E27FC236}">
                <a16:creationId xmlns:a16="http://schemas.microsoft.com/office/drawing/2014/main" id="{1E68762F-4361-33B6-70E1-743238E8988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83832" y="1600200"/>
            <a:ext cx="7535332" cy="4238623"/>
          </a:xfrm>
          <a:prstGeom prst="rect">
            <a:avLst/>
          </a:prstGeom>
          <a:noFill/>
        </p:spPr>
      </p:pic>
      <p:pic>
        <p:nvPicPr>
          <p:cNvPr id="4" name="Graphic 3">
            <a:extLst>
              <a:ext uri="{FF2B5EF4-FFF2-40B4-BE49-F238E27FC236}">
                <a16:creationId xmlns:a16="http://schemas.microsoft.com/office/drawing/2014/main" id="{0F6A25D2-8237-00E2-9C14-7C0407F797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59155" y="433172"/>
            <a:ext cx="2024563" cy="625475"/>
          </a:xfrm>
          <a:prstGeom prst="rect">
            <a:avLst/>
          </a:prstGeom>
        </p:spPr>
      </p:pic>
    </p:spTree>
    <p:extLst>
      <p:ext uri="{BB962C8B-B14F-4D97-AF65-F5344CB8AC3E}">
        <p14:creationId xmlns:p14="http://schemas.microsoft.com/office/powerpoint/2010/main" val="37525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59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Length xmlns="b7b985a6-5614-4791-8283-b6a0b2c6681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5" ma:contentTypeDescription="Create a new document." ma:contentTypeScope="" ma:versionID="b77f2c78ce073c52dc2e4529aa117097">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89b10cf5f2d14324d092e5faba7658a5"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element ref="ns2:Length"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element name="Length" ma:index="31" nillable="true" ma:displayName="Length" ma:format="Dropdown" ma:internalName="Length">
      <xsd:simpleType>
        <xsd:restriction base="dms:Text">
          <xsd:maxLength value="255"/>
        </xsd:restriction>
      </xsd:simpleType>
    </xsd:element>
    <xsd:element name="MediaServiceBillingMetadata" ma:index="32"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B851B7-D313-4E85-A1E0-5976CFE11EC3}">
  <ds:schemaRefs>
    <ds:schemaRef ds:uri="http://purl.org/dc/elements/1.1/"/>
    <ds:schemaRef ds:uri="http://schemas.microsoft.com/office/2006/documentManagement/types"/>
    <ds:schemaRef ds:uri="http://schemas.microsoft.com/office/2006/metadata/properties"/>
    <ds:schemaRef ds:uri="http://purl.org/dc/dcmitype/"/>
    <ds:schemaRef ds:uri="http://schemas.microsoft.com/office/infopath/2007/PartnerControls"/>
    <ds:schemaRef ds:uri="http://purl.org/dc/terms/"/>
    <ds:schemaRef ds:uri="http://www.w3.org/XML/1998/namespace"/>
    <ds:schemaRef ds:uri="http://schemas.openxmlformats.org/package/2006/metadata/core-properties"/>
    <ds:schemaRef ds:uri="bbb466d9-fd0a-40ba-89cb-77eb15c2a30a"/>
    <ds:schemaRef ds:uri="b7b985a6-5614-4791-8283-b6a0b2c6681f"/>
    <ds:schemaRef ds:uri="http://schemas.microsoft.com/sharepoint/v3"/>
  </ds:schemaRefs>
</ds:datastoreItem>
</file>

<file path=customXml/itemProps2.xml><?xml version="1.0" encoding="utf-8"?>
<ds:datastoreItem xmlns:ds="http://schemas.openxmlformats.org/officeDocument/2006/customXml" ds:itemID="{46CD6897-D50A-47E0-AAA2-DF80A92A0FC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62</TotalTime>
  <Words>2692</Words>
  <Application>Microsoft Office PowerPoint</Application>
  <PresentationFormat>Widescreen</PresentationFormat>
  <Paragraphs>229</Paragraphs>
  <Slides>14</Slides>
  <Notes>8</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Arial Unicode MS</vt:lpstr>
      <vt:lpstr>Calibri</vt:lpstr>
      <vt:lpstr>Courier New</vt:lpstr>
      <vt:lpstr>Courier New,monospace</vt:lpstr>
      <vt:lpstr>Wingdings</vt:lpstr>
      <vt:lpstr>MW_Public_widescreen</vt:lpstr>
      <vt:lpstr> MATLAB Onramp</vt:lpstr>
      <vt:lpstr>What is MATLAB?</vt:lpstr>
      <vt:lpstr>Key Industries that use MATLAB</vt:lpstr>
      <vt:lpstr>A few companies that use MATLAB</vt:lpstr>
      <vt:lpstr>Why Do I Need MATLAB?</vt:lpstr>
      <vt:lpstr>Use MATLAB wherever you are</vt:lpstr>
      <vt:lpstr>Create interactive, human readable scripts in the Live Editor</vt:lpstr>
      <vt:lpstr>Interactively solve tasks and workflows</vt:lpstr>
      <vt:lpstr>Example: Use Experiment Manager App to perform computational experiments</vt:lpstr>
      <vt:lpstr>Use data types to express data more naturally</vt:lpstr>
      <vt:lpstr>BAE Systems Controls Develops Autopilot for Unmanned Aerial Vehicle    </vt:lpstr>
      <vt:lpstr>TO DO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Roshan Hingnekar</dc:creator>
  <cp:keywords>Version 23.0</cp:keywords>
  <dc:description/>
  <cp:lastModifiedBy>Ben Pasquariello</cp:lastModifiedBy>
  <cp:revision>23</cp:revision>
  <dcterms:created xsi:type="dcterms:W3CDTF">2024-10-09T10:09:23Z</dcterms:created>
  <dcterms:modified xsi:type="dcterms:W3CDTF">2025-08-18T20:55:12Z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